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5"/>
    <p:sldMasterId id="2147483648" r:id="rId6"/>
  </p:sldMasterIdLst>
  <p:notesMasterIdLst>
    <p:notesMasterId r:id="rId36"/>
  </p:notesMasterIdLst>
  <p:handoutMasterIdLst>
    <p:handoutMasterId r:id="rId37"/>
  </p:handoutMasterIdLst>
  <p:sldIdLst>
    <p:sldId id="284" r:id="rId7"/>
    <p:sldId id="318" r:id="rId8"/>
    <p:sldId id="319" r:id="rId9"/>
    <p:sldId id="268" r:id="rId10"/>
    <p:sldId id="281" r:id="rId11"/>
    <p:sldId id="297" r:id="rId12"/>
    <p:sldId id="259" r:id="rId13"/>
    <p:sldId id="296" r:id="rId14"/>
    <p:sldId id="280" r:id="rId15"/>
    <p:sldId id="283" r:id="rId16"/>
    <p:sldId id="298" r:id="rId17"/>
    <p:sldId id="300" r:id="rId18"/>
    <p:sldId id="304" r:id="rId19"/>
    <p:sldId id="301" r:id="rId20"/>
    <p:sldId id="302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3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21FC-261B-6045-87A6-C98A66E63BFD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2791-D3EB-D54F-8C53-079EA927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577" indent="-28060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2426" indent="-22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1396" indent="-22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0367" indent="-22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9337" indent="-22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8308" indent="-22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7278" indent="-22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6248" indent="-22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04B764-32AB-465F-9345-AB188537DE4B}" type="slidenum">
              <a:rPr lang="en-US" altLang="en-US">
                <a:solidFill>
                  <a:prstClr val="black"/>
                </a:solidFill>
              </a:rPr>
              <a:pPr eaLnBrk="1" hangingPunct="1"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0562D-D452-462B-93FC-B50E3EB70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99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DB6F64-A300-48C1-A5AB-B562E4584973}" type="datetimeFigureOut">
              <a:rPr lang="en-US"/>
              <a:pPr>
                <a:defRPr/>
              </a:pPr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A0700D-9ED5-4B3F-A851-3A072BD7F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3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123" y="3842238"/>
            <a:ext cx="565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CAPA 66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Annual Meeting – April 22,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8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811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 smtClean="0"/>
              <a:t>Prequalification</a:t>
            </a:r>
            <a:endParaRPr lang="en-US" u="sng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199" y="1517301"/>
            <a:ext cx="8365253" cy="4784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To update list of AST firms, Contractual Services sent out notices to all current AST firms and asphalt contractors to re-apply for AST work</a:t>
            </a:r>
          </a:p>
          <a:p>
            <a:r>
              <a:rPr lang="en-US" sz="2400" dirty="0" smtClean="0"/>
              <a:t>AST work code is 660</a:t>
            </a:r>
          </a:p>
          <a:p>
            <a:r>
              <a:rPr lang="en-US" sz="2400" dirty="0" smtClean="0"/>
              <a:t>To date, 72 firms have been pre-qualified for 660</a:t>
            </a:r>
          </a:p>
          <a:p>
            <a:r>
              <a:rPr lang="en-US" sz="2400" dirty="0" smtClean="0"/>
              <a:t>New work code 659 was created for </a:t>
            </a:r>
            <a:r>
              <a:rPr lang="en-US" sz="2400" dirty="0" err="1" smtClean="0"/>
              <a:t>Microsurfacing</a:t>
            </a:r>
            <a:r>
              <a:rPr lang="en-US" sz="2400" dirty="0" smtClean="0"/>
              <a:t> &amp; Slurry Seal work</a:t>
            </a:r>
          </a:p>
          <a:p>
            <a:r>
              <a:rPr lang="en-US" sz="2400" dirty="0" smtClean="0"/>
              <a:t>To date, 13 firms have been pre-qualified for 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REOB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monitor/test for presence in asphalt binder</a:t>
            </a:r>
          </a:p>
          <a:p>
            <a:r>
              <a:rPr lang="en-US" dirty="0" smtClean="0"/>
              <a:t>Monitor areas where material containing REOB have </a:t>
            </a:r>
            <a:r>
              <a:rPr lang="en-US" smtClean="0"/>
              <a:t>been placed</a:t>
            </a:r>
            <a:endParaRPr lang="en-US" dirty="0" smtClean="0"/>
          </a:p>
          <a:p>
            <a:r>
              <a:rPr lang="en-US" dirty="0" smtClean="0"/>
              <a:t>Treat hits case by case</a:t>
            </a:r>
          </a:p>
          <a:p>
            <a:r>
              <a:rPr lang="en-US" dirty="0" smtClean="0"/>
              <a:t>Long term – waiting to see recommendations of AASHTO Task Force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Suppliers Interactive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http://ncdot.maps.arcgis.com/home/webmap/viewer.html?layers=3cdb5622ba83469dac31835099f98478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2050" name="Picture 2" descr="C:\Users\cpeoples\AppData\Local\Microsoft\Windows\Temporary Internet Files\Content.Outlook\FG4KRUQ5\IMG_0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775854"/>
            <a:ext cx="7662333" cy="55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Suppliers (All)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84" y="1981200"/>
            <a:ext cx="5513832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84" y="1981200"/>
            <a:ext cx="5513832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3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074" name="Picture 2" descr="C:\Users\cpeoples\AppData\Local\Microsoft\Windows\Temporary Internet Files\Content.Outlook\FG4KRUQ5\IMG_0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789709"/>
            <a:ext cx="8118763" cy="55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5287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What is CUF?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dirty="0" smtClean="0"/>
              <a:t>CUF:  </a:t>
            </a:r>
            <a:r>
              <a:rPr lang="en-US" altLang="en-US" b="1" u="sng" dirty="0" smtClean="0"/>
              <a:t>Commercially Useful Function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altLang="en-US" sz="1800" b="1" u="sng" dirty="0" smtClean="0"/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en-US" altLang="en-US" dirty="0" smtClean="0"/>
              <a:t>49 CFR 26 defines a ‘commercially useful function’ (CUF) as when a DBE actually </a:t>
            </a:r>
            <a:r>
              <a:rPr lang="en-US" altLang="en-US" u="sng" dirty="0" smtClean="0"/>
              <a:t>performs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manages</a:t>
            </a:r>
            <a:r>
              <a:rPr lang="en-US" altLang="en-US" dirty="0" smtClean="0"/>
              <a:t>, and </a:t>
            </a:r>
            <a:r>
              <a:rPr lang="en-US" altLang="en-US" u="sng" dirty="0" smtClean="0"/>
              <a:t>supervises</a:t>
            </a:r>
            <a:r>
              <a:rPr lang="en-US" altLang="en-US" dirty="0" smtClean="0"/>
              <a:t> the work under their subcontract.</a:t>
            </a:r>
          </a:p>
        </p:txBody>
      </p:sp>
    </p:spTree>
    <p:extLst>
      <p:ext uri="{BB962C8B-B14F-4D97-AF65-F5344CB8AC3E}">
        <p14:creationId xmlns:p14="http://schemas.microsoft.com/office/powerpoint/2010/main" val="1615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/>
              <a:t>CUF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92500" lnSpcReduction="10000"/>
          </a:bodyPr>
          <a:lstStyle/>
          <a:p>
            <a:pPr algn="just">
              <a:defRPr/>
            </a:pPr>
            <a:r>
              <a:rPr lang="en-US" dirty="0" smtClean="0"/>
              <a:t>DBE </a:t>
            </a:r>
            <a:r>
              <a:rPr lang="en-US" dirty="0"/>
              <a:t>firm is committed for the work and has an approved </a:t>
            </a:r>
            <a:r>
              <a:rPr lang="en-US" dirty="0" smtClean="0"/>
              <a:t>subcontract</a:t>
            </a:r>
            <a:endParaRPr lang="en-US" dirty="0"/>
          </a:p>
          <a:p>
            <a:pPr algn="just">
              <a:defRPr/>
            </a:pPr>
            <a:r>
              <a:rPr lang="en-US" dirty="0"/>
              <a:t>DBE firm is </a:t>
            </a:r>
            <a:r>
              <a:rPr lang="en-US" u="sng" dirty="0"/>
              <a:t>responsible</a:t>
            </a:r>
            <a:r>
              <a:rPr lang="en-US" dirty="0"/>
              <a:t> for a distinct element of the work</a:t>
            </a:r>
          </a:p>
          <a:p>
            <a:pPr algn="just">
              <a:defRPr/>
            </a:pPr>
            <a:r>
              <a:rPr lang="en-US" dirty="0"/>
              <a:t>DBE firm </a:t>
            </a:r>
            <a:r>
              <a:rPr lang="en-US" u="sng" dirty="0"/>
              <a:t>manages</a:t>
            </a:r>
            <a:r>
              <a:rPr lang="en-US" dirty="0"/>
              <a:t> </a:t>
            </a:r>
            <a:r>
              <a:rPr lang="en-US" dirty="0" smtClean="0"/>
              <a:t>its </a:t>
            </a:r>
            <a:r>
              <a:rPr lang="en-US" dirty="0"/>
              <a:t>own forces and </a:t>
            </a:r>
            <a:r>
              <a:rPr lang="en-US" u="sng" dirty="0"/>
              <a:t>performs</a:t>
            </a:r>
            <a:r>
              <a:rPr lang="en-US" dirty="0"/>
              <a:t> </a:t>
            </a:r>
            <a:r>
              <a:rPr lang="en-US" dirty="0" smtClean="0"/>
              <a:t>its </a:t>
            </a:r>
            <a:r>
              <a:rPr lang="en-US" dirty="0"/>
              <a:t>own work</a:t>
            </a:r>
          </a:p>
          <a:p>
            <a:pPr algn="just">
              <a:defRPr/>
            </a:pPr>
            <a:r>
              <a:rPr lang="en-US" dirty="0"/>
              <a:t>DBE firm provides </a:t>
            </a:r>
            <a:r>
              <a:rPr lang="en-US" dirty="0" smtClean="0"/>
              <a:t>its </a:t>
            </a:r>
            <a:r>
              <a:rPr lang="en-US" dirty="0"/>
              <a:t>own </a:t>
            </a:r>
            <a:r>
              <a:rPr lang="en-US" u="sng" dirty="0"/>
              <a:t>materials</a:t>
            </a:r>
            <a:r>
              <a:rPr lang="en-US" dirty="0"/>
              <a:t> and </a:t>
            </a:r>
            <a:r>
              <a:rPr lang="en-US" u="sng" dirty="0"/>
              <a:t>equipment</a:t>
            </a:r>
          </a:p>
          <a:p>
            <a:pPr algn="just">
              <a:defRPr/>
            </a:pPr>
            <a:r>
              <a:rPr lang="en-US" dirty="0"/>
              <a:t>Prime does not perform any part of the work on behalf of the DBE firm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8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4986"/>
            <a:ext cx="9144000" cy="684320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latin typeface="Arial" pitchFamily="34" charset="0"/>
              </a:rPr>
              <a:t>Counting Participation</a:t>
            </a:r>
            <a:endParaRPr lang="en-US" altLang="en-US" sz="3600" b="1" dirty="0">
              <a:latin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783" y="1704513"/>
            <a:ext cx="8239217" cy="4620087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Subcontracts </a:t>
            </a:r>
            <a:r>
              <a:rPr lang="en-US" altLang="en-US" dirty="0">
                <a:latin typeface="Arial" pitchFamily="34" charset="0"/>
              </a:rPr>
              <a:t>(2</a:t>
            </a:r>
            <a:r>
              <a:rPr lang="en-US" altLang="en-US" baseline="30000" dirty="0">
                <a:latin typeface="Arial" pitchFamily="34" charset="0"/>
              </a:rPr>
              <a:t>nd</a:t>
            </a:r>
            <a:r>
              <a:rPr lang="en-US" altLang="en-US" dirty="0">
                <a:latin typeface="Arial" pitchFamily="34" charset="0"/>
              </a:rPr>
              <a:t> Tier)</a:t>
            </a:r>
          </a:p>
          <a:p>
            <a:pPr lvl="2"/>
            <a:r>
              <a:rPr lang="en-US" altLang="en-US" dirty="0">
                <a:latin typeface="Arial" pitchFamily="34" charset="0"/>
              </a:rPr>
              <a:t>DBE – Eligible</a:t>
            </a:r>
          </a:p>
          <a:p>
            <a:pPr lvl="2"/>
            <a:r>
              <a:rPr lang="en-US" altLang="en-US" dirty="0">
                <a:latin typeface="Arial" pitchFamily="34" charset="0"/>
              </a:rPr>
              <a:t>Non-DBE – Not Eligible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latin typeface="Arial" pitchFamily="34" charset="0"/>
              </a:rPr>
              <a:t>Material </a:t>
            </a:r>
            <a:r>
              <a:rPr lang="en-US" altLang="en-US" dirty="0">
                <a:latin typeface="Arial" pitchFamily="34" charset="0"/>
              </a:rPr>
              <a:t>Suppliers and Manufacturers</a:t>
            </a:r>
          </a:p>
          <a:p>
            <a:pPr lvl="2"/>
            <a:r>
              <a:rPr lang="en-US" altLang="en-US" dirty="0">
                <a:latin typeface="Arial" pitchFamily="34" charset="0"/>
              </a:rPr>
              <a:t>DBE Suppliers – 60%</a:t>
            </a:r>
          </a:p>
          <a:p>
            <a:pPr lvl="2"/>
            <a:r>
              <a:rPr lang="en-US" altLang="en-US" dirty="0">
                <a:latin typeface="Arial" pitchFamily="34" charset="0"/>
              </a:rPr>
              <a:t>DBE Manufacturers – 100%</a:t>
            </a:r>
          </a:p>
          <a:p>
            <a:pPr lvl="2"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Lettings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2299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Joint Checks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Two party check payable to subcontractor and material supplier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Special Provisions </a:t>
            </a:r>
            <a:r>
              <a:rPr lang="en-US" sz="2800" dirty="0" smtClean="0"/>
              <a:t>require prior notification when claiming DBE participation credit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Process initiated by subcontractor not prime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Subcontractor </a:t>
            </a:r>
            <a:r>
              <a:rPr lang="en-US" sz="2800" dirty="0"/>
              <a:t>R</a:t>
            </a:r>
            <a:r>
              <a:rPr lang="en-US" sz="2800" dirty="0" smtClean="0"/>
              <a:t>esponsibilities: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negotiate price, determine quantities, order, install, pay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Form should be submitted to RE with Subcontract Approval Form (SAF)</a:t>
            </a: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2299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Joint Checks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Contractor must send joint check to subcontractor not supplier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Subcontractor pays supplier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Additional documentation sent to RE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Copy of joint check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Copy of material quote from supplier to subcontractor</a:t>
            </a:r>
            <a:endParaRPr lang="en-US" dirty="0"/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15" y="674703"/>
            <a:ext cx="3923339" cy="59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3862"/>
            <a:ext cx="9144000" cy="879629"/>
          </a:xfrm>
        </p:spPr>
        <p:txBody>
          <a:bodyPr/>
          <a:lstStyle/>
          <a:p>
            <a:pPr algn="ctr"/>
            <a:r>
              <a:rPr lang="en-US" altLang="en-US" sz="3600" b="1" dirty="0">
                <a:latin typeface="Arial" pitchFamily="34" charset="0"/>
              </a:rPr>
              <a:t>Replacement Rules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607" y="1821401"/>
            <a:ext cx="7010400" cy="3957961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sz="2400" dirty="0" smtClean="0">
                <a:latin typeface="Arial" pitchFamily="34" charset="0"/>
              </a:rPr>
              <a:t>Acceptable reasons</a:t>
            </a:r>
            <a:endParaRPr lang="en-US" altLang="en-US" sz="2400" dirty="0">
              <a:latin typeface="Arial" pitchFamily="34" charset="0"/>
            </a:endParaRPr>
          </a:p>
          <a:p>
            <a:pPr lvl="2"/>
            <a:r>
              <a:rPr lang="en-US" altLang="en-US" sz="2000" dirty="0">
                <a:latin typeface="Arial" pitchFamily="34" charset="0"/>
              </a:rPr>
              <a:t>Performance</a:t>
            </a:r>
          </a:p>
          <a:p>
            <a:pPr lvl="2"/>
            <a:r>
              <a:rPr lang="en-US" altLang="en-US" sz="2000" dirty="0">
                <a:latin typeface="Arial" pitchFamily="34" charset="0"/>
              </a:rPr>
              <a:t>Decertification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latin typeface="Arial" pitchFamily="34" charset="0"/>
              </a:rPr>
              <a:t>Prime must have adequate </a:t>
            </a:r>
            <a:r>
              <a:rPr lang="en-US" altLang="en-US" sz="2400" dirty="0" smtClean="0">
                <a:latin typeface="Arial" pitchFamily="34" charset="0"/>
              </a:rPr>
              <a:t>documentation of performance related issues</a:t>
            </a:r>
            <a:endParaRPr lang="en-US" altLang="en-US" sz="2400" dirty="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 dirty="0" smtClean="0">
                <a:latin typeface="Arial" pitchFamily="34" charset="0"/>
              </a:rPr>
              <a:t>Can use additional (non-committed) DBEs submitted at bid time</a:t>
            </a:r>
          </a:p>
          <a:p>
            <a:pPr lvl="1">
              <a:buFontTx/>
              <a:buChar char="•"/>
            </a:pPr>
            <a:r>
              <a:rPr lang="en-US" altLang="en-US" sz="2400" dirty="0" smtClean="0">
                <a:latin typeface="Arial" pitchFamily="34" charset="0"/>
              </a:rPr>
              <a:t>Good </a:t>
            </a:r>
            <a:r>
              <a:rPr lang="en-US" altLang="en-US" sz="2400" dirty="0">
                <a:latin typeface="Arial" pitchFamily="34" charset="0"/>
              </a:rPr>
              <a:t>Faith </a:t>
            </a:r>
            <a:r>
              <a:rPr lang="en-US" altLang="en-US" sz="2400" dirty="0" smtClean="0">
                <a:latin typeface="Arial" pitchFamily="34" charset="0"/>
              </a:rPr>
              <a:t>Effort if no additional DBEs</a:t>
            </a:r>
            <a:endParaRPr lang="en-US" altLang="en-US" sz="2400" dirty="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 dirty="0">
                <a:latin typeface="Arial" pitchFamily="34" charset="0"/>
              </a:rPr>
              <a:t>Replacement </a:t>
            </a:r>
            <a:r>
              <a:rPr lang="en-US" altLang="en-US" sz="2400" dirty="0" smtClean="0">
                <a:latin typeface="Arial" pitchFamily="34" charset="0"/>
              </a:rPr>
              <a:t>Form submitted to RE</a:t>
            </a:r>
            <a:r>
              <a:rPr lang="en-US" altLang="en-US" sz="2000" dirty="0" smtClean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6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428"/>
            <a:ext cx="9144000" cy="471488"/>
          </a:xfrm>
        </p:spPr>
        <p:txBody>
          <a:bodyPr/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itchFamily="34" charset="0"/>
              </a:rPr>
              <a:t>DBE Replacement Form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36342"/>
            <a:ext cx="4191000" cy="5569258"/>
          </a:xfrm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36342"/>
            <a:ext cx="4267200" cy="557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2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6564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pitchFamily="34" charset="0"/>
              </a:rPr>
              <a:t>Trucking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latin typeface="Arial" pitchFamily="34" charset="0"/>
              </a:rPr>
              <a:t>49 CFR 26.55(d)(2)</a:t>
            </a:r>
          </a:p>
          <a:p>
            <a:pPr lvl="1"/>
            <a:r>
              <a:rPr lang="en-US" altLang="en-US" b="1">
                <a:latin typeface="Arial" pitchFamily="34" charset="0"/>
              </a:rPr>
              <a:t>The DBE must itself own and operate at least one fully licensed, insured, and operational truck used on the contract.</a:t>
            </a:r>
          </a:p>
        </p:txBody>
      </p:sp>
    </p:spTree>
    <p:extLst>
      <p:ext uri="{BB962C8B-B14F-4D97-AF65-F5344CB8AC3E}">
        <p14:creationId xmlns:p14="http://schemas.microsoft.com/office/powerpoint/2010/main" val="11885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5542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pitchFamily="34" charset="0"/>
              </a:rPr>
              <a:t>Trucking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smtClean="0">
                <a:latin typeface="Arial" pitchFamily="34" charset="0"/>
              </a:rPr>
              <a:t>On-project </a:t>
            </a:r>
            <a:r>
              <a:rPr lang="en-US" altLang="en-US" sz="2800" b="1" dirty="0">
                <a:latin typeface="Arial" pitchFamily="34" charset="0"/>
              </a:rPr>
              <a:t>Hauling</a:t>
            </a:r>
          </a:p>
          <a:p>
            <a:r>
              <a:rPr lang="en-US" altLang="en-US" sz="2800" b="1" dirty="0" smtClean="0">
                <a:latin typeface="Arial" pitchFamily="34" charset="0"/>
              </a:rPr>
              <a:t>Plant </a:t>
            </a:r>
            <a:r>
              <a:rPr lang="en-US" altLang="en-US" sz="2800" b="1" dirty="0">
                <a:latin typeface="Arial" pitchFamily="34" charset="0"/>
              </a:rPr>
              <a:t>Hauling</a:t>
            </a:r>
          </a:p>
          <a:p>
            <a:r>
              <a:rPr lang="en-US" altLang="en-US" sz="2800" b="1" dirty="0" smtClean="0">
                <a:latin typeface="Arial" pitchFamily="34" charset="0"/>
              </a:rPr>
              <a:t>Trucking Plan</a:t>
            </a:r>
          </a:p>
          <a:p>
            <a:r>
              <a:rPr lang="en-US" altLang="en-US" sz="2800" b="1" dirty="0" smtClean="0">
                <a:latin typeface="Arial" pitchFamily="34" charset="0"/>
              </a:rPr>
              <a:t>50/50 Rule</a:t>
            </a:r>
            <a:endParaRPr lang="en-US" altLang="en-US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24525" r="53288" b="43004"/>
          <a:stretch>
            <a:fillRect/>
          </a:stretch>
        </p:blipFill>
        <p:spPr>
          <a:xfrm>
            <a:off x="609600" y="152400"/>
            <a:ext cx="4191000" cy="2514600"/>
          </a:xfrm>
          <a:prstGeom prst="rect">
            <a:avLst/>
          </a:prstGeom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9124" r="21851" b="11371"/>
          <a:stretch>
            <a:fillRect/>
          </a:stretch>
        </p:blipFill>
        <p:spPr bwMode="auto">
          <a:xfrm>
            <a:off x="990600" y="2743200"/>
            <a:ext cx="7242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02" t="8308" b="7570"/>
          <a:stretch/>
        </p:blipFill>
        <p:spPr bwMode="auto">
          <a:xfrm>
            <a:off x="609600" y="1011381"/>
            <a:ext cx="8229600" cy="5327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811 Utility Location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9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NCDOT LCCA/Alternate </a:t>
            </a:r>
            <a:r>
              <a:rPr lang="en-US" dirty="0"/>
              <a:t>Pavement </a:t>
            </a:r>
            <a:r>
              <a:rPr lang="en-US" dirty="0" smtClean="0"/>
              <a:t>Bidding Update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RAP/RAS Monitoring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818138"/>
            <a:ext cx="8385349" cy="37051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Issues with RAP / RAS mixes</a:t>
            </a:r>
          </a:p>
          <a:p>
            <a:r>
              <a:rPr lang="en-US" sz="2800" dirty="0"/>
              <a:t>CAPA / DOT </a:t>
            </a:r>
            <a:r>
              <a:rPr lang="en-US" sz="2800" dirty="0" smtClean="0"/>
              <a:t>discussions</a:t>
            </a:r>
          </a:p>
          <a:p>
            <a:r>
              <a:rPr lang="en-US" sz="2800" dirty="0" smtClean="0"/>
              <a:t>Cold weather paving was an issue</a:t>
            </a:r>
          </a:p>
          <a:p>
            <a:r>
              <a:rPr lang="en-US" sz="2800" dirty="0" smtClean="0"/>
              <a:t>DOT develops a RAP/RAS minor specification changes and monitoring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RAP/RAS Spec and Process Changes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818138"/>
            <a:ext cx="8385349" cy="4733387"/>
          </a:xfrm>
        </p:spPr>
        <p:txBody>
          <a:bodyPr>
            <a:normAutofit/>
          </a:bodyPr>
          <a:lstStyle/>
          <a:p>
            <a:r>
              <a:rPr lang="en-US" sz="2800" dirty="0"/>
              <a:t>Final surface mixes with RAS are subject to 50 degree paving </a:t>
            </a:r>
            <a:r>
              <a:rPr lang="en-US" sz="2800" dirty="0" smtClean="0"/>
              <a:t>requirement.  </a:t>
            </a:r>
            <a:endParaRPr lang="en-US" sz="2800" dirty="0"/>
          </a:p>
          <a:p>
            <a:r>
              <a:rPr lang="en-US" sz="2800" dirty="0" smtClean="0"/>
              <a:t>Apply spec criteria: Do not use combined % of RAS and RAP greater than 20% (unless otherwise approved) using below JMF approval criteria: </a:t>
            </a:r>
          </a:p>
          <a:p>
            <a:pPr marL="914400" lvl="2"/>
            <a:r>
              <a:rPr lang="en-US" sz="2000" dirty="0" smtClean="0"/>
              <a:t>Surface mixes of RAS or combo, max contributed RAS binder is 20% and max contributed binder for RAS + RAP is 40%</a:t>
            </a:r>
          </a:p>
          <a:p>
            <a:pPr marL="914400" lvl="2"/>
            <a:r>
              <a:rPr lang="en-US" sz="2000" dirty="0" smtClean="0"/>
              <a:t>Intermediate &amp; Base mixes </a:t>
            </a:r>
            <a:r>
              <a:rPr lang="en-US" sz="2000" dirty="0"/>
              <a:t>of RAS or combo, max contributed binder is </a:t>
            </a:r>
            <a:r>
              <a:rPr lang="en-US" sz="2000" dirty="0" smtClean="0"/>
              <a:t>23% </a:t>
            </a:r>
            <a:r>
              <a:rPr lang="en-US" sz="2000" dirty="0"/>
              <a:t>and max contributed binder for RAS + RAP is </a:t>
            </a:r>
            <a:r>
              <a:rPr lang="en-US" sz="2000" dirty="0" smtClean="0"/>
              <a:t>45%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RAP/RAS Monitoring Plan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818138"/>
            <a:ext cx="8385349" cy="47333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Monitor mixes with Contributed Binder greater than 30% from recycled products</a:t>
            </a:r>
          </a:p>
          <a:p>
            <a:r>
              <a:rPr lang="en-US" sz="2800" dirty="0" smtClean="0"/>
              <a:t>Conduct on current JMFs since January 2011</a:t>
            </a:r>
          </a:p>
          <a:p>
            <a:r>
              <a:rPr lang="en-US" sz="2800" dirty="0"/>
              <a:t>Monitoring 23 projects with 11 specific </a:t>
            </a:r>
            <a:r>
              <a:rPr lang="en-US" sz="2800" dirty="0" smtClean="0"/>
              <a:t>JMFs</a:t>
            </a:r>
            <a:endParaRPr lang="en-US" sz="2800" dirty="0"/>
          </a:p>
          <a:p>
            <a:r>
              <a:rPr lang="en-US" sz="2800" dirty="0"/>
              <a:t>Began in Fall 2014 and will go back every 6 mos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1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811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 smtClean="0"/>
              <a:t>Outsourcing AST</a:t>
            </a:r>
            <a:endParaRPr lang="en-US" u="sng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199" y="1517301"/>
            <a:ext cx="8365253" cy="4784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Legislation passed in Fall 2014</a:t>
            </a:r>
          </a:p>
          <a:p>
            <a:r>
              <a:rPr lang="en-US" sz="2800" dirty="0" smtClean="0"/>
              <a:t>Pavement Preservation Fund = $65 million</a:t>
            </a:r>
          </a:p>
          <a:p>
            <a:r>
              <a:rPr lang="en-US" sz="2800" dirty="0" smtClean="0"/>
              <a:t>Outsource Pavement Preservation to Industry</a:t>
            </a:r>
          </a:p>
          <a:p>
            <a:r>
              <a:rPr lang="en-US" sz="2800" dirty="0" smtClean="0"/>
              <a:t>Many eligible activities (Focus on chip seal work)</a:t>
            </a:r>
          </a:p>
          <a:p>
            <a:r>
              <a:rPr lang="en-US" sz="2800" dirty="0" smtClean="0"/>
              <a:t>DOT and CAPA Partnership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Specification / Contract </a:t>
            </a:r>
            <a:r>
              <a:rPr lang="en-US" sz="2400" dirty="0" smtClean="0"/>
              <a:t>Development</a:t>
            </a:r>
            <a:endParaRPr lang="en-US" sz="2400" dirty="0" smtClean="0"/>
          </a:p>
          <a:p>
            <a:pPr lvl="1"/>
            <a:r>
              <a:rPr lang="en-US" sz="2400" dirty="0" smtClean="0"/>
              <a:t>Training</a:t>
            </a:r>
          </a:p>
          <a:p>
            <a:r>
              <a:rPr lang="en-US" sz="2800" dirty="0" smtClean="0"/>
              <a:t>DOT requirements</a:t>
            </a:r>
            <a:endParaRPr lang="en-US" sz="2800" dirty="0" smtClean="0"/>
          </a:p>
          <a:p>
            <a:pPr lvl="1"/>
            <a:r>
              <a:rPr lang="en-US" sz="2400" dirty="0" smtClean="0"/>
              <a:t>Data tracking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51" y="3602727"/>
            <a:ext cx="2120200" cy="284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28650"/>
            <a:ext cx="3440430" cy="1143000"/>
          </a:xfrm>
        </p:spPr>
        <p:txBody>
          <a:bodyPr/>
          <a:lstStyle/>
          <a:p>
            <a:r>
              <a:rPr lang="en-US" sz="2800" dirty="0" smtClean="0"/>
              <a:t>Revised AST Specification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562D-D452-462B-93FC-B50E3EB70B5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026" name="Picture 2" descr="C:\Users\rhancock\AppData\Local\Microsoft\Windows\Temporary Internet Files\Content.Outlook\JKS8DAAW\IMG_01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b="8713"/>
          <a:stretch/>
        </p:blipFill>
        <p:spPr bwMode="auto">
          <a:xfrm>
            <a:off x="2451956" y="342900"/>
            <a:ext cx="5113921" cy="60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811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 smtClean="0"/>
              <a:t>Outsourcing AST - Timeline</a:t>
            </a:r>
            <a:endParaRPr lang="en-US" u="sng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199" y="1517301"/>
            <a:ext cx="8365253" cy="4784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Goals</a:t>
            </a:r>
          </a:p>
          <a:p>
            <a:pPr lvl="1"/>
            <a:r>
              <a:rPr lang="en-US" sz="2000" dirty="0" smtClean="0"/>
              <a:t>Outsource 30% in FY 2015</a:t>
            </a:r>
          </a:p>
          <a:p>
            <a:pPr lvl="1"/>
            <a:r>
              <a:rPr lang="en-US" sz="2000" dirty="0" smtClean="0"/>
              <a:t>Outsource 55% in FY 2016</a:t>
            </a:r>
          </a:p>
          <a:p>
            <a:pPr lvl="1"/>
            <a:r>
              <a:rPr lang="en-US" sz="2000" dirty="0" smtClean="0"/>
              <a:t>Outsource 80% in FY 2017</a:t>
            </a:r>
          </a:p>
          <a:p>
            <a:r>
              <a:rPr lang="en-US" sz="2400" dirty="0" smtClean="0"/>
              <a:t>DOT / CAPA Spec meetings in late 2014</a:t>
            </a:r>
          </a:p>
          <a:p>
            <a:r>
              <a:rPr lang="en-US" sz="2400" dirty="0" smtClean="0"/>
              <a:t>AST breakout at CAPA Workshop – Feb. 23-24, 2015</a:t>
            </a:r>
          </a:p>
          <a:p>
            <a:r>
              <a:rPr lang="en-US" sz="2400" dirty="0" smtClean="0"/>
              <a:t>NCPP Chip Seal Training – Feb. 25, 2015</a:t>
            </a:r>
          </a:p>
          <a:p>
            <a:r>
              <a:rPr lang="en-US" sz="2400" dirty="0" smtClean="0"/>
              <a:t>New spec in contracts – March 2015</a:t>
            </a:r>
          </a:p>
          <a:p>
            <a:r>
              <a:rPr lang="en-US" sz="2400" dirty="0" smtClean="0"/>
              <a:t>Chip Seal Best Practices Manual – Under development</a:t>
            </a:r>
          </a:p>
          <a:p>
            <a:r>
              <a:rPr lang="en-US" sz="2400" dirty="0" smtClean="0"/>
              <a:t>Three regional AST training sessions – Mid/Late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 Spec_Divisions_02-19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BB67B8F7-63B1-4DD1-BD7F-43855AE83E4D" xsi:nil="true"/>
    <_dlc_DocId xmlns="725b9b1f-91c5-4804-815f-3b5f0ffb0426">INSIDE-161-8</_dlc_DocId>
    <_dlc_DocIdUrl xmlns="725b9b1f-91c5-4804-815f-3b5f0ffb0426">
      <Url>https://inside.ncdot.gov/Business/_layouts/DocIdRedir.aspx?ID=INSIDE-161-8</Url>
      <Description>INSIDE-161-8</Description>
    </_dlc_DocIdUrl>
    <Category xmlns="bb67b8f7-63b1-4dd1-bd7f-43855ae83e4d">Templates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E7069B8A6D6C641B3CB665A60392103" ma:contentTypeVersion="1" ma:contentTypeDescription="Upload an image." ma:contentTypeScope="" ma:versionID="fb8fde30daf9706e01965a05b78d4496">
  <xsd:schema xmlns:xsd="http://www.w3.org/2001/XMLSchema" xmlns:xs="http://www.w3.org/2001/XMLSchema" xmlns:p="http://schemas.microsoft.com/office/2006/metadata/properties" xmlns:ns1="http://schemas.microsoft.com/sharepoint/v3" xmlns:ns2="BB67B8F7-63B1-4DD1-BD7F-43855AE83E4D" xmlns:ns3="725b9b1f-91c5-4804-815f-3b5f0ffb0426" xmlns:ns4="bb67b8f7-63b1-4dd1-bd7f-43855ae83e4d" targetNamespace="http://schemas.microsoft.com/office/2006/metadata/properties" ma:root="true" ma:fieldsID="3054c60355a434af04c88775111de2f2" ns1:_="" ns2:_="" ns3:_="" ns4:_="">
    <xsd:import namespace="http://schemas.microsoft.com/sharepoint/v3"/>
    <xsd:import namespace="BB67B8F7-63B1-4DD1-BD7F-43855AE83E4D"/>
    <xsd:import namespace="725b9b1f-91c5-4804-815f-3b5f0ffb0426"/>
    <xsd:import namespace="bb67b8f7-63b1-4dd1-bd7f-43855ae83e4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_dlc_DocId" minOccurs="0"/>
                <xsd:element ref="ns3:_dlc_DocIdUrl" minOccurs="0"/>
                <xsd:element ref="ns3:_dlc_DocIdPersistId" minOccurs="0"/>
                <xsd:element ref="ns4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4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b9b1f-91c5-4804-815f-3b5f0ffb0426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Category" ma:index="28" ma:displayName="Category" ma:format="Dropdown" ma:internalName="Category">
      <xsd:simpleType>
        <xsd:restriction base="dms:Choice">
          <xsd:enumeration value="Templates"/>
          <xsd:enumeration value="Content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9E8CE5-2BF3-4EEB-AA52-6C7CF885FD3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7E95C67-553A-4477-8E46-006EF89D4D5E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bb67b8f7-63b1-4dd1-bd7f-43855ae83e4d"/>
    <ds:schemaRef ds:uri="725b9b1f-91c5-4804-815f-3b5f0ffb0426"/>
    <ds:schemaRef ds:uri="BB67B8F7-63B1-4DD1-BD7F-43855AE83E4D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00A9AD-6DF8-46DA-9DE8-ED4262E13A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5CD184-984F-4370-967A-E36F55805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67B8F7-63B1-4DD1-BD7F-43855AE83E4D"/>
    <ds:schemaRef ds:uri="725b9b1f-91c5-4804-815f-3b5f0ffb0426"/>
    <ds:schemaRef ds:uri="bb67b8f7-63b1-4dd1-bd7f-43855ae83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 Spec_Divisions_02-19-15</Template>
  <TotalTime>671</TotalTime>
  <Words>729</Words>
  <Application>Microsoft Office PowerPoint</Application>
  <PresentationFormat>On-screen Show (4:3)</PresentationFormat>
  <Paragraphs>124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AST Spec_Divisions_02-19-15</vt:lpstr>
      <vt:lpstr>Office Theme</vt:lpstr>
      <vt:lpstr>PowerPoint Presentation</vt:lpstr>
      <vt:lpstr>Fiscal Update</vt:lpstr>
      <vt:lpstr>PowerPoint Presentation</vt:lpstr>
      <vt:lpstr>RAP/RAS Monitoring </vt:lpstr>
      <vt:lpstr>RAP/RAS Spec and Process Changes </vt:lpstr>
      <vt:lpstr>RAP/RAS Monitoring Plan </vt:lpstr>
      <vt:lpstr>Outsourcing AST</vt:lpstr>
      <vt:lpstr>Revised AST Specification</vt:lpstr>
      <vt:lpstr>Outsourcing AST - Timeline</vt:lpstr>
      <vt:lpstr>Prequalification</vt:lpstr>
      <vt:lpstr>REOB Update</vt:lpstr>
      <vt:lpstr>Materials Suppliers Interactive Maps</vt:lpstr>
      <vt:lpstr>PowerPoint Presentation</vt:lpstr>
      <vt:lpstr>Materials Suppliers (All)</vt:lpstr>
      <vt:lpstr>PowerPoint Presentation</vt:lpstr>
      <vt:lpstr>PowerPoint Presentation</vt:lpstr>
      <vt:lpstr>What is CUF?</vt:lpstr>
      <vt:lpstr>CUF Checklist</vt:lpstr>
      <vt:lpstr>Counting Participation</vt:lpstr>
      <vt:lpstr>Joint Checks</vt:lpstr>
      <vt:lpstr>Joint Checks</vt:lpstr>
      <vt:lpstr>PowerPoint Presentation</vt:lpstr>
      <vt:lpstr>Replacement Rules</vt:lpstr>
      <vt:lpstr>DBE Replacement Form</vt:lpstr>
      <vt:lpstr>Trucking</vt:lpstr>
      <vt:lpstr>Trucking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Nilesh</dc:creator>
  <cp:keywords>PowerPoint, template, option 3</cp:keywords>
  <cp:lastModifiedBy>Christopher A. Peoples</cp:lastModifiedBy>
  <cp:revision>45</cp:revision>
  <dcterms:created xsi:type="dcterms:W3CDTF">2015-02-17T03:55:53Z</dcterms:created>
  <dcterms:modified xsi:type="dcterms:W3CDTF">2015-04-21T16:50:44Z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0x0101009148F5A04DDD49CBA7127AADA5FB792B00AADE34325A8B49CDA8BB4DB53328F21400EE7069B8A6D6C641B3CB665A60392103</vt:lpwstr>
  </property>
  <property fmtid="{D5CDD505-2E9C-101B-9397-08002B2CF9AE}" pid="3" name="_dlc_DocIdItemGuid">
    <vt:lpwstr>d6b972ba-9007-4f85-8084-ae30e563cf90</vt:lpwstr>
  </property>
  <property fmtid="{D5CDD505-2E9C-101B-9397-08002B2CF9AE}" pid="4" name="Order">
    <vt:r8>800</vt:r8>
  </property>
</Properties>
</file>