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4" r:id="rId4"/>
    <p:sldId id="275" r:id="rId5"/>
    <p:sldId id="265" r:id="rId6"/>
    <p:sldId id="285" r:id="rId7"/>
    <p:sldId id="268" r:id="rId8"/>
    <p:sldId id="279" r:id="rId9"/>
    <p:sldId id="278" r:id="rId10"/>
    <p:sldId id="270" r:id="rId11"/>
    <p:sldId id="272" r:id="rId12"/>
    <p:sldId id="273" r:id="rId13"/>
    <p:sldId id="274" r:id="rId14"/>
    <p:sldId id="280" r:id="rId15"/>
    <p:sldId id="294" r:id="rId16"/>
    <p:sldId id="281" r:id="rId17"/>
    <p:sldId id="291" r:id="rId18"/>
    <p:sldId id="292" r:id="rId19"/>
    <p:sldId id="293" r:id="rId20"/>
    <p:sldId id="263" r:id="rId21"/>
    <p:sldId id="277" r:id="rId22"/>
    <p:sldId id="289" r:id="rId23"/>
    <p:sldId id="284" r:id="rId24"/>
    <p:sldId id="295" r:id="rId25"/>
    <p:sldId id="298" r:id="rId26"/>
    <p:sldId id="297" r:id="rId27"/>
    <p:sldId id="296" r:id="rId28"/>
    <p:sldId id="302" r:id="rId29"/>
    <p:sldId id="303" r:id="rId30"/>
    <p:sldId id="299" r:id="rId31"/>
    <p:sldId id="283" r:id="rId32"/>
    <p:sldId id="282" r:id="rId33"/>
    <p:sldId id="304" r:id="rId34"/>
    <p:sldId id="300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D136F-97B0-4792-B71E-9E950C586F2F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728D-C8F2-45CA-8814-40F3EF33E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8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5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1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4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6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3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2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7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D979-1491-41BE-BB91-0FFF11B0F9E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DD25-52D3-459D-9F89-9BF52F350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7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We’re Moving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Wiley W. Jones III, PE</a:t>
            </a:r>
          </a:p>
          <a:p>
            <a:r>
              <a:rPr lang="en-US" dirty="0">
                <a:solidFill>
                  <a:srgbClr val="FFFF00"/>
                </a:solidFill>
              </a:rPr>
              <a:t>State Pavement Construction Engineer</a:t>
            </a:r>
          </a:p>
        </p:txBody>
      </p:sp>
    </p:spTree>
    <p:extLst>
      <p:ext uri="{BB962C8B-B14F-4D97-AF65-F5344CB8AC3E}">
        <p14:creationId xmlns:p14="http://schemas.microsoft.com/office/powerpoint/2010/main" val="328674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 Consolidation – Elimination of I19.0D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I19.0D mix was typically used on Interstate Facilities</a:t>
            </a:r>
          </a:p>
          <a:p>
            <a:r>
              <a:rPr lang="en-US" dirty="0">
                <a:solidFill>
                  <a:srgbClr val="FFFF00"/>
                </a:solidFill>
              </a:rPr>
              <a:t>It also used the PG 70-22 unless RAS/RAP contributing binder bumped down to PG 64-22.</a:t>
            </a:r>
          </a:p>
          <a:p>
            <a:r>
              <a:rPr lang="en-US" dirty="0">
                <a:solidFill>
                  <a:srgbClr val="FFFF00"/>
                </a:solidFill>
              </a:rPr>
              <a:t>Since I19.0 is commonly 1 ½” to 3” inches below the final wearing surface, there is a belief the additional rutting will not be effected.</a:t>
            </a:r>
          </a:p>
        </p:txBody>
      </p:sp>
    </p:spTree>
    <p:extLst>
      <p:ext uri="{BB962C8B-B14F-4D97-AF65-F5344CB8AC3E}">
        <p14:creationId xmlns:p14="http://schemas.microsoft.com/office/powerpoint/2010/main" val="98282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Binder Grade Requirements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Table 610-5 is eliminating the need for PG 70-22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If 21% ≤ Recycled Binder Replacement % ≤ 30% and shingles are used, then PG 58-28 shall be used as the additional binder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0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Placement Temperatures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Minimum Surface and Air Temperature</a:t>
            </a:r>
          </a:p>
          <a:p>
            <a:r>
              <a:rPr lang="en-US" dirty="0">
                <a:solidFill>
                  <a:srgbClr val="FFFF00"/>
                </a:solidFill>
              </a:rPr>
              <a:t>All Base and Intermediate Mixes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35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</a:t>
            </a:r>
            <a:r>
              <a:rPr lang="en-US" dirty="0">
                <a:solidFill>
                  <a:srgbClr val="FFFF00"/>
                </a:solidFill>
              </a:rPr>
              <a:t>F</a:t>
            </a:r>
          </a:p>
          <a:p>
            <a:r>
              <a:rPr lang="en-US" dirty="0">
                <a:solidFill>
                  <a:srgbClr val="FFFF00"/>
                </a:solidFill>
              </a:rPr>
              <a:t> S4.75, S9.5B, and S9.5C Mixes</a:t>
            </a:r>
          </a:p>
          <a:p>
            <a:pPr lvl="1"/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40</a:t>
            </a:r>
            <a:r>
              <a:rPr lang="en-US" dirty="0">
                <a:solidFill>
                  <a:srgbClr val="FFFF00"/>
                </a:solidFill>
              </a:rPr>
              <a:t>F</a:t>
            </a:r>
          </a:p>
          <a:p>
            <a:r>
              <a:rPr lang="en-US" dirty="0">
                <a:solidFill>
                  <a:srgbClr val="FFFF00"/>
                </a:solidFill>
              </a:rPr>
              <a:t>S9.5D</a:t>
            </a:r>
          </a:p>
          <a:p>
            <a:pPr lvl="1"/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50</a:t>
            </a:r>
            <a:r>
              <a:rPr lang="en-US" dirty="0">
                <a:solidFill>
                  <a:srgbClr val="FFFF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1480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Density Requirements by Mix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Minimum % Gmm (Maximum Specific Gravity)</a:t>
            </a:r>
          </a:p>
          <a:p>
            <a:r>
              <a:rPr lang="en-US" dirty="0">
                <a:solidFill>
                  <a:srgbClr val="FFFF00"/>
                </a:solidFill>
              </a:rPr>
              <a:t>S4.75  (when mix is placed at rate of 100 lbs./SY or higher)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No Significant Change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85.0% of G</a:t>
            </a:r>
            <a:r>
              <a:rPr lang="en-US" baseline="-25000" dirty="0">
                <a:solidFill>
                  <a:srgbClr val="FFFF00"/>
                </a:solidFill>
              </a:rPr>
              <a:t>mm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S9.5B (old SF9.5A)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90.0% of G</a:t>
            </a:r>
            <a:r>
              <a:rPr lang="en-US" baseline="-25000" dirty="0">
                <a:solidFill>
                  <a:srgbClr val="FFFF00"/>
                </a:solidFill>
              </a:rPr>
              <a:t>mm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S9.5C, S9.5D, I19.0C and B25.0C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No Significant Change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92.0% of G</a:t>
            </a:r>
            <a:r>
              <a:rPr lang="en-US" baseline="-25000" dirty="0">
                <a:solidFill>
                  <a:srgbClr val="FFFF00"/>
                </a:solidFill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583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Implementation Schedule (Moving Ahead)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All new projects should be designed using the consolidated mix types.</a:t>
            </a:r>
          </a:p>
          <a:p>
            <a:r>
              <a:rPr lang="en-US" dirty="0">
                <a:solidFill>
                  <a:srgbClr val="FFFF00"/>
                </a:solidFill>
              </a:rPr>
              <a:t>For those projects already designed with the older 2012 Asphalt Mix Types, a project special provision will be included to change over the line items to the consolidated line items. (SP06 R65 and SP06 R66)</a:t>
            </a:r>
          </a:p>
          <a:p>
            <a:r>
              <a:rPr lang="en-US" dirty="0">
                <a:solidFill>
                  <a:srgbClr val="FFFF00"/>
                </a:solidFill>
              </a:rPr>
              <a:t>January 12, 2018 Memo from Lamar Sylvester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Mix Designs with New Nomenclatures need to be used beginning with the February Letting.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All projects in the March 2018 letting or after, need to have typical sections revised to reflect consolidated asphalt mix types.</a:t>
            </a:r>
          </a:p>
          <a:p>
            <a:r>
              <a:rPr lang="en-US" dirty="0">
                <a:solidFill>
                  <a:srgbClr val="FFFF00"/>
                </a:solidFill>
              </a:rPr>
              <a:t>Contractor’s are currently submitting JMFs for 2018 Asphalt Mix Designs</a:t>
            </a:r>
          </a:p>
        </p:txBody>
      </p:sp>
    </p:spTree>
    <p:extLst>
      <p:ext uri="{BB962C8B-B14F-4D97-AF65-F5344CB8AC3E}">
        <p14:creationId xmlns:p14="http://schemas.microsoft.com/office/powerpoint/2010/main" val="323671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Implementation Schedule (Moving Ahead)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Contractor’s are currently submitting JMF’s for 2018 Asphalt Mix Designs</a:t>
            </a:r>
          </a:p>
          <a:p>
            <a:r>
              <a:rPr lang="en-US" dirty="0">
                <a:solidFill>
                  <a:srgbClr val="FFFF00"/>
                </a:solidFill>
              </a:rPr>
              <a:t>Contractors submitting QMS-6 for 2018 AMD’s on priority needed basis</a:t>
            </a:r>
          </a:p>
          <a:p>
            <a:r>
              <a:rPr lang="en-US" dirty="0">
                <a:solidFill>
                  <a:srgbClr val="FFFF00"/>
                </a:solidFill>
              </a:rPr>
              <a:t>If an existing JMF is converted to 2018 Mix Type	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Not requiring TSR (unless production TSR was never performed)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No need for new control strip for nuclear control if less than 14 days old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Monday placing SF9.5A – Tuesday Placing new 2018 JMF S9.5B – no need to redo control strip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Implementation Schedule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(Projects already Let)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Contractor can elect to continue placing 2017 or older JMFs to complete existing projects.</a:t>
            </a:r>
          </a:p>
          <a:p>
            <a:r>
              <a:rPr lang="en-US" dirty="0">
                <a:solidFill>
                  <a:srgbClr val="FFFF00"/>
                </a:solidFill>
              </a:rPr>
              <a:t>Projects already under construction may use a 2018 JMF, provided a no cost supplemental agreement is executed and the mix types are confirmed to be the types originally requested.</a:t>
            </a:r>
          </a:p>
          <a:p>
            <a:r>
              <a:rPr lang="en-US" dirty="0">
                <a:solidFill>
                  <a:srgbClr val="FFFF00"/>
                </a:solidFill>
              </a:rPr>
              <a:t>Will need to adjust the CBOM in HiCAMS to allow for the material to be included under the line item.</a:t>
            </a:r>
          </a:p>
        </p:txBody>
      </p:sp>
    </p:spTree>
    <p:extLst>
      <p:ext uri="{BB962C8B-B14F-4D97-AF65-F5344CB8AC3E}">
        <p14:creationId xmlns:p14="http://schemas.microsoft.com/office/powerpoint/2010/main" val="261993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5" y="0"/>
            <a:ext cx="11564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8" y="0"/>
            <a:ext cx="11402243" cy="6858000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 rot="11581132">
            <a:off x="1085222" y="416502"/>
            <a:ext cx="1688123" cy="298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/>
          <p:cNvSpPr/>
          <p:nvPr/>
        </p:nvSpPr>
        <p:spPr>
          <a:xfrm flipH="1">
            <a:off x="4240404" y="1215850"/>
            <a:ext cx="1004836" cy="30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/>
          <p:cNvSpPr/>
          <p:nvPr/>
        </p:nvSpPr>
        <p:spPr>
          <a:xfrm flipH="1">
            <a:off x="4240404" y="1475930"/>
            <a:ext cx="1004836" cy="30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/>
          <p:cNvSpPr/>
          <p:nvPr/>
        </p:nvSpPr>
        <p:spPr>
          <a:xfrm rot="10800000" flipH="1">
            <a:off x="9457174" y="1065124"/>
            <a:ext cx="1004836" cy="30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/>
          <p:cNvSpPr/>
          <p:nvPr/>
        </p:nvSpPr>
        <p:spPr>
          <a:xfrm rot="11581132">
            <a:off x="5648849" y="6081622"/>
            <a:ext cx="1688123" cy="298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/>
          <p:cNvSpPr/>
          <p:nvPr/>
        </p:nvSpPr>
        <p:spPr>
          <a:xfrm rot="11581132">
            <a:off x="3299209" y="3516916"/>
            <a:ext cx="1688123" cy="298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6" y="0"/>
            <a:ext cx="11530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We’re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545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Continuous Improvement Processes – Mix Consolidation</a:t>
            </a:r>
          </a:p>
          <a:p>
            <a:r>
              <a:rPr lang="en-US" dirty="0">
                <a:solidFill>
                  <a:srgbClr val="FFFF00"/>
                </a:solidFill>
              </a:rPr>
              <a:t>OGFC (FC-1 Modified)</a:t>
            </a:r>
          </a:p>
          <a:p>
            <a:r>
              <a:rPr lang="en-US" dirty="0">
                <a:solidFill>
                  <a:srgbClr val="FFFF00"/>
                </a:solidFill>
              </a:rPr>
              <a:t>Tack Coat Installation/Inspection Basics</a:t>
            </a:r>
          </a:p>
          <a:p>
            <a:r>
              <a:rPr lang="en-US" dirty="0">
                <a:solidFill>
                  <a:srgbClr val="FFFF00"/>
                </a:solidFill>
              </a:rPr>
              <a:t>Timely Project Delivery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New Product Approved by NCDOT- Utility Manhole Adjustment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Prestaging of Traffic Control to maximize available work time/minimize the number of days traffic is impacted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Holiday Time Restrictions- Perform work on non-primary system roads with minimal impacts to holiday travelers.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4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Name changes for mixes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Old SF9.5A now becomes the S9.5B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Can be used up to 3 million EASLs</a:t>
            </a:r>
          </a:p>
          <a:p>
            <a:r>
              <a:rPr lang="en-US" dirty="0">
                <a:solidFill>
                  <a:srgbClr val="FFFF00"/>
                </a:solidFill>
              </a:rPr>
              <a:t>Old S9.5B now becomes S9.5C,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Must meet  tougher rut standard (max 6.5mm) </a:t>
            </a:r>
          </a:p>
          <a:p>
            <a:r>
              <a:rPr lang="en-US" dirty="0">
                <a:solidFill>
                  <a:srgbClr val="FFFF00"/>
                </a:solidFill>
              </a:rPr>
              <a:t>Only one intermediate mix type (I19.0C)</a:t>
            </a:r>
          </a:p>
          <a:p>
            <a:r>
              <a:rPr lang="en-US" dirty="0">
                <a:solidFill>
                  <a:srgbClr val="FFFF00"/>
                </a:solidFill>
              </a:rPr>
              <a:t>Only one base Type (B25.0C)</a:t>
            </a:r>
          </a:p>
          <a:p>
            <a:r>
              <a:rPr lang="en-US" dirty="0">
                <a:solidFill>
                  <a:srgbClr val="FFFF00"/>
                </a:solidFill>
              </a:rPr>
              <a:t>No longer use the PG 70-22 binder</a:t>
            </a:r>
          </a:p>
          <a:p>
            <a:r>
              <a:rPr lang="en-US" dirty="0">
                <a:solidFill>
                  <a:srgbClr val="FFFF00"/>
                </a:solidFill>
              </a:rPr>
              <a:t>Designers need to select surface mixes for designed EASLs</a:t>
            </a:r>
          </a:p>
          <a:p>
            <a:r>
              <a:rPr lang="en-US" dirty="0">
                <a:solidFill>
                  <a:srgbClr val="FFFF00"/>
                </a:solidFill>
              </a:rPr>
              <a:t>Contract Line Items to reflect new mix types in February 2018 letting</a:t>
            </a:r>
          </a:p>
          <a:p>
            <a:r>
              <a:rPr lang="en-US" dirty="0">
                <a:solidFill>
                  <a:srgbClr val="FFFF00"/>
                </a:solidFill>
              </a:rPr>
              <a:t>Typical sections updated to new mix types in March 2018 letting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7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30189"/>
            <a:ext cx="8153400" cy="66479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Section 650 - Open Graded Friction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12875"/>
            <a:ext cx="8382000" cy="475932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</a:rPr>
              <a:t>FC-1 Modified only mix type (Typically placed 3/4” thick)</a:t>
            </a:r>
          </a:p>
          <a:p>
            <a:r>
              <a:rPr lang="en-US" dirty="0">
                <a:solidFill>
                  <a:srgbClr val="FFFF00"/>
                </a:solidFill>
              </a:rPr>
              <a:t>Tack Coat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PG 64 -22 or PG 58 -28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Applied at 0.06 – 0.08 gallons per square yard</a:t>
            </a:r>
          </a:p>
          <a:p>
            <a:r>
              <a:rPr lang="en-US" dirty="0">
                <a:solidFill>
                  <a:srgbClr val="FFFF00"/>
                </a:solidFill>
              </a:rPr>
              <a:t>Material Transfer Vehicle required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Pull down to 3/8 inch during the last load for transitions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Do not place on a milled surface – no milled butt joints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Square off pulls- especially near heavy skewed bridges</a:t>
            </a:r>
          </a:p>
          <a:p>
            <a:r>
              <a:rPr lang="en-US" dirty="0">
                <a:solidFill>
                  <a:srgbClr val="FFFF00"/>
                </a:solidFill>
              </a:rPr>
              <a:t>Compact with rollers in “static” mode only – one coverage</a:t>
            </a:r>
          </a:p>
          <a:p>
            <a:r>
              <a:rPr lang="en-US" dirty="0">
                <a:solidFill>
                  <a:srgbClr val="FFFF00"/>
                </a:solidFill>
              </a:rPr>
              <a:t>Key is to consistent mat appearance, minimize segregation</a:t>
            </a:r>
          </a:p>
          <a:p>
            <a:r>
              <a:rPr lang="en-US" dirty="0">
                <a:solidFill>
                  <a:srgbClr val="FFFF00"/>
                </a:solidFill>
              </a:rPr>
              <a:t>Special maintenance treatment – snow and ice </a:t>
            </a:r>
          </a:p>
        </p:txBody>
      </p:sp>
    </p:spTree>
    <p:extLst>
      <p:ext uri="{BB962C8B-B14F-4D97-AF65-F5344CB8AC3E}">
        <p14:creationId xmlns:p14="http://schemas.microsoft.com/office/powerpoint/2010/main" val="359196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Tack Coat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 promote the bond between pavement layers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Prevent slippage between pavement layers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Vital for structural performance of the pavement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All layers working together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5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Tack Coat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Terminology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Tack Coat – Sprayed application of asphalt cement upon an existing asphalt or PC concrete pavement  prior to an overlay, or between layers of fresh asphalt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Emulsion – an undiluted emulsion which consists of a paving grade binder, water, and an emulsifying agent.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Residual asphalt – the remaining asphalt after an emulsion has set, typically 57-70 percent.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Tack Coat Break – the moment when water separates enough from the asphalt showing a color change from brown to black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Tack Coat Set – when all the water has evaporated, leaving only residual asphalt.  Some refer to as completely broken.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9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828800" y="1246983"/>
            <a:ext cx="7972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Four essential requirements for satisfactory tack coat application: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27287" y="1912540"/>
            <a:ext cx="80021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1.	Existing pavement surface must be thoroughly cleaned.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27287" y="2667976"/>
            <a:ext cx="94398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2.	Proper rate of application must be assured. Use Best Practices Field 	Guide 2012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27287" y="3445816"/>
            <a:ext cx="90093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3.	Uniform coverage over the entire area to be paved must be assured.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rgbClr val="FFFF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000" dirty="0"/>
              <a:t>	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1828800" y="304800"/>
            <a:ext cx="3048000" cy="1143000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</a:rPr>
              <a:t>Tack</a:t>
            </a:r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>Coats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7287" y="4211338"/>
            <a:ext cx="60275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4.	Allow the tack to break and set before paving</a:t>
            </a:r>
          </a:p>
          <a:p>
            <a:pPr marL="1371600" lvl="2" indent="-457200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FFFF00"/>
                </a:solidFill>
              </a:rPr>
              <a:t>Color change</a:t>
            </a:r>
          </a:p>
          <a:p>
            <a:pPr marL="1371600" lvl="2" indent="-457200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FFFF00"/>
                </a:solidFill>
              </a:rPr>
              <a:t>Rice Krispy Test (Snap, Crackle, and Pop)</a:t>
            </a:r>
          </a:p>
          <a:p>
            <a:pPr marL="1371600" lvl="2" indent="-457200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FFFF00"/>
                </a:solidFill>
              </a:rPr>
              <a:t>Heel Test</a:t>
            </a:r>
          </a:p>
        </p:txBody>
      </p:sp>
    </p:spTree>
    <p:extLst>
      <p:ext uri="{BB962C8B-B14F-4D97-AF65-F5344CB8AC3E}">
        <p14:creationId xmlns:p14="http://schemas.microsoft.com/office/powerpoint/2010/main" val="60246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005138" y="1619250"/>
          <a:ext cx="6183312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6182280" imgH="3619440" progId="Word.Document.8">
                  <p:embed/>
                </p:oleObj>
              </mc:Choice>
              <mc:Fallback>
                <p:oleObj name="Document" r:id="rId3" imgW="6182280" imgH="3619440" progId="Word.Document.8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619250"/>
                        <a:ext cx="6183312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76400" y="152401"/>
            <a:ext cx="883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SPRAY BAR SYSTEM, NOZZLE ANGLE SETTING AND COVERAGE</a:t>
            </a:r>
          </a:p>
        </p:txBody>
      </p:sp>
    </p:spTree>
    <p:extLst>
      <p:ext uri="{BB962C8B-B14F-4D97-AF65-F5344CB8AC3E}">
        <p14:creationId xmlns:p14="http://schemas.microsoft.com/office/powerpoint/2010/main" val="3112020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Obstacles with Getting Good Tack?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Proper Surface Cleaning – tack will stick to whatever is on the pavement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Nighttime paving – difficulty in visibility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High humidity – takes longer for tack to set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Working in cold weather – getting out of the truck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Application rate – NCDOT specifies application rate; not residual asphalt rate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Consistency of application – corn rows or uniform double spray pattern?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Emulsions should not be diluted (watered down)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Tack Coat Pickup by vehicles tracking in front of the paver?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36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Prepare for Paving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Traffic Control Concerns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Prestaging Traffic Control </a:t>
            </a:r>
          </a:p>
          <a:p>
            <a:r>
              <a:rPr lang="en-US" dirty="0">
                <a:solidFill>
                  <a:srgbClr val="FFFF00"/>
                </a:solidFill>
              </a:rPr>
              <a:t>Checking Typical Sections for correct Mix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Gathering Project Station Information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Estimating # of Test Sections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Is a control strips needed?</a:t>
            </a:r>
          </a:p>
          <a:p>
            <a:r>
              <a:rPr lang="en-US" dirty="0">
                <a:solidFill>
                  <a:srgbClr val="FFFF00"/>
                </a:solidFill>
              </a:rPr>
              <a:t>Tack Coat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Is the pavement clean?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What rate should be applied?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How many gallons are in the distributor?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What Temperature?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50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Prepare for Paving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Paver Setup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Auger Extensions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Automatic Grade Controls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MTV required</a:t>
            </a:r>
          </a:p>
          <a:p>
            <a:r>
              <a:rPr lang="en-US" dirty="0">
                <a:solidFill>
                  <a:srgbClr val="FFFF00"/>
                </a:solidFill>
              </a:rPr>
              <a:t>Rolling pattern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How close should I stay to paver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Finish rolling in static mode </a:t>
            </a:r>
          </a:p>
          <a:p>
            <a:r>
              <a:rPr lang="en-US" dirty="0">
                <a:solidFill>
                  <a:srgbClr val="FFFF00"/>
                </a:solidFill>
              </a:rPr>
              <a:t>Pavement Markings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Paint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School Zones/ No Passing Zones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Interim markings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8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Superior Performing Asphalt Pavements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u="sng" dirty="0">
                <a:solidFill>
                  <a:srgbClr val="FFFF00"/>
                </a:solidFill>
              </a:rPr>
              <a:t>Superpave</a:t>
            </a:r>
            <a:r>
              <a:rPr lang="en-US" altLang="en-US" dirty="0">
                <a:solidFill>
                  <a:srgbClr val="FFFF00"/>
                </a:solidFill>
              </a:rPr>
              <a:t> stands for </a:t>
            </a:r>
            <a:r>
              <a:rPr lang="en-US" altLang="en-US" b="1" u="sng" dirty="0">
                <a:solidFill>
                  <a:srgbClr val="FFFF00"/>
                </a:solidFill>
              </a:rPr>
              <a:t>Su</a:t>
            </a:r>
            <a:r>
              <a:rPr lang="en-US" altLang="en-US" dirty="0">
                <a:solidFill>
                  <a:srgbClr val="FFFF00"/>
                </a:solidFill>
              </a:rPr>
              <a:t>perior </a:t>
            </a:r>
            <a:r>
              <a:rPr lang="en-US" altLang="en-US" b="1" u="sng" dirty="0">
                <a:solidFill>
                  <a:srgbClr val="FFFF00"/>
                </a:solidFill>
              </a:rPr>
              <a:t>Per</a:t>
            </a:r>
            <a:r>
              <a:rPr lang="en-US" altLang="en-US" dirty="0">
                <a:solidFill>
                  <a:srgbClr val="FFFF00"/>
                </a:solidFill>
              </a:rPr>
              <a:t>forming </a:t>
            </a:r>
            <a:r>
              <a:rPr lang="en-US" altLang="en-US" b="1" u="sng" dirty="0">
                <a:solidFill>
                  <a:srgbClr val="FFFF00"/>
                </a:solidFill>
              </a:rPr>
              <a:t>Pave</a:t>
            </a:r>
            <a:r>
              <a:rPr lang="en-US" altLang="en-US" dirty="0">
                <a:solidFill>
                  <a:srgbClr val="FFFF00"/>
                </a:solidFill>
              </a:rPr>
              <a:t>ment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It is based on the principle that superior performance will occur when the asphalt concrete mix is correctly matched to the intended use.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Pavements need to be designed based upon the traffic loading and the distresses you are trying to correct.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Do not select a higher level mix than required, e.g., don’t use a “C” level mix when an “A” level will do.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Pavement performance will only be as good as the materials you select. 	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9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Emphasis on Timely Project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Products</a:t>
            </a:r>
          </a:p>
          <a:p>
            <a:r>
              <a:rPr lang="en-US" dirty="0">
                <a:solidFill>
                  <a:srgbClr val="FFFF00"/>
                </a:solidFill>
              </a:rPr>
              <a:t>Holiday Time Restrictions</a:t>
            </a:r>
          </a:p>
          <a:p>
            <a:r>
              <a:rPr lang="en-US" dirty="0">
                <a:solidFill>
                  <a:srgbClr val="FFFF00"/>
                </a:solidFill>
              </a:rPr>
              <a:t>Look for ways to accelerate project while maintaining quality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Three legs of project management: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Cost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Time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Quality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84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Project Delivery- Project Acceleration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New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Have a product to submit for inclusion?</a:t>
            </a:r>
          </a:p>
          <a:p>
            <a:r>
              <a:rPr lang="en-US" dirty="0">
                <a:solidFill>
                  <a:srgbClr val="FFFF00"/>
                </a:solidFill>
              </a:rPr>
              <a:t>Contact the NCDOT Product Evaluation Program</a:t>
            </a:r>
          </a:p>
          <a:p>
            <a:r>
              <a:rPr lang="en-US" dirty="0">
                <a:solidFill>
                  <a:srgbClr val="FFFF00"/>
                </a:solidFill>
              </a:rPr>
              <a:t>connect.ncdot.gov/resources/products</a:t>
            </a:r>
          </a:p>
          <a:p>
            <a:r>
              <a:rPr lang="en-US" dirty="0">
                <a:solidFill>
                  <a:srgbClr val="FFFF00"/>
                </a:solidFill>
              </a:rPr>
              <a:t>Innovative Technologies and Product Awareness Report from NCDOT Value Management Unit – December 7, 2017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Pivoted Turnbuckle Manhole Riser – American Highway Products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Approved for Use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Used on project in Division 3 (DC00155)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Check with local municipality since they are the owner of the system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25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Holiday Time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Special Provision SP1 G014 A dated 2-20-07</a:t>
            </a:r>
          </a:p>
          <a:p>
            <a:r>
              <a:rPr lang="en-US" dirty="0">
                <a:solidFill>
                  <a:srgbClr val="FFFF00"/>
                </a:solidFill>
              </a:rPr>
              <a:t>Division 1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Monday through Friday 30 minutes before sunset and 30 minutes after sunrise.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Saturday from 30 minutes before sunset to 30 minutes after the sunrise on the following Monday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Special Provision SP01 G014B dated 2-20-07</a:t>
            </a:r>
          </a:p>
          <a:p>
            <a:r>
              <a:rPr lang="en-US" dirty="0">
                <a:solidFill>
                  <a:srgbClr val="FFFF00"/>
                </a:solidFill>
              </a:rPr>
              <a:t>Holiday and Holiday Weekend Lane Closure Restrictions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68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Holiday Time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Special Provision SP01 G014B dated 2-20-07</a:t>
            </a:r>
          </a:p>
          <a:p>
            <a:r>
              <a:rPr lang="en-US" dirty="0">
                <a:solidFill>
                  <a:srgbClr val="FFFF00"/>
                </a:solidFill>
              </a:rPr>
              <a:t>Holiday and Holiday Weekend Lane Closure Restrictions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If Independence Day is on a Friday, Saturday, Sunday or Monday, then between the hours of [hour] the Thursday before Independence Day and [hour] the Tuesday after Independence Day.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What is the intent?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What if they were working in a subdivision or ADT&lt;1000?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Is it reasonable to allow contractor to work?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Contractors – Ask in advance if this might be a possibility.</a:t>
            </a:r>
          </a:p>
        </p:txBody>
      </p:sp>
    </p:spTree>
    <p:extLst>
      <p:ext uri="{BB962C8B-B14F-4D97-AF65-F5344CB8AC3E}">
        <p14:creationId xmlns:p14="http://schemas.microsoft.com/office/powerpoint/2010/main" val="996106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Traffic Control Concerns – Prestaging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Are their Lane Closure Restrictions in the Contract?</a:t>
            </a:r>
          </a:p>
          <a:p>
            <a:r>
              <a:rPr lang="en-US" dirty="0">
                <a:solidFill>
                  <a:srgbClr val="FFFF00"/>
                </a:solidFill>
              </a:rPr>
              <a:t>Is there room on the shoulder to put up the lane closed signs before closing actually closing the lane?</a:t>
            </a:r>
          </a:p>
          <a:p>
            <a:r>
              <a:rPr lang="en-US" dirty="0">
                <a:solidFill>
                  <a:srgbClr val="FFFF00"/>
                </a:solidFill>
              </a:rPr>
              <a:t>Desire is for contractor to be ready to push drums into lane when time restrictions allow to maximize available work time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More working time each day should reduce number of daily lane closures</a:t>
            </a:r>
          </a:p>
        </p:txBody>
      </p:sp>
    </p:spTree>
    <p:extLst>
      <p:ext uri="{BB962C8B-B14F-4D97-AF65-F5344CB8AC3E}">
        <p14:creationId xmlns:p14="http://schemas.microsoft.com/office/powerpoint/2010/main" val="1493735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Make 2018 the Best Paving Season Ever!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Listen first! </a:t>
            </a:r>
          </a:p>
          <a:p>
            <a:r>
              <a:rPr lang="en-US" dirty="0">
                <a:solidFill>
                  <a:srgbClr val="FFFF00"/>
                </a:solidFill>
              </a:rPr>
              <a:t>Understand what may be needed to complete the project</a:t>
            </a:r>
          </a:p>
          <a:p>
            <a:r>
              <a:rPr lang="en-US" dirty="0">
                <a:solidFill>
                  <a:srgbClr val="FFFF00"/>
                </a:solidFill>
              </a:rPr>
              <a:t>Be a part of the solution!</a:t>
            </a:r>
          </a:p>
          <a:p>
            <a:r>
              <a:rPr lang="en-US" dirty="0">
                <a:solidFill>
                  <a:srgbClr val="FFFF00"/>
                </a:solidFill>
              </a:rPr>
              <a:t>Be proud of the work performed on a daily basis</a:t>
            </a:r>
          </a:p>
          <a:p>
            <a:r>
              <a:rPr lang="en-US" dirty="0">
                <a:solidFill>
                  <a:srgbClr val="FFFF00"/>
                </a:solidFill>
              </a:rPr>
              <a:t>Strive to be a better today that you were yesterday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8525"/>
          </a:xfrm>
        </p:spPr>
        <p:txBody>
          <a:bodyPr>
            <a:normAutofit/>
          </a:bodyPr>
          <a:lstStyle/>
          <a:p>
            <a:r>
              <a:rPr lang="en-US" dirty="0">
                <a:latin typeface="Segoe Script" panose="030B0504020000000003" pitchFamily="66" charset="0"/>
              </a:rPr>
              <a:t>Continuous improvement is better than delayed perfection. </a:t>
            </a:r>
            <a:r>
              <a:rPr lang="en-US" dirty="0"/>
              <a:t>– Mark Twain</a:t>
            </a:r>
          </a:p>
        </p:txBody>
      </p:sp>
    </p:spTree>
    <p:extLst>
      <p:ext uri="{BB962C8B-B14F-4D97-AF65-F5344CB8AC3E}">
        <p14:creationId xmlns:p14="http://schemas.microsoft.com/office/powerpoint/2010/main" val="287765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Asphalt Mix Design is a Balancing Act Between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/>
              <a:t>Rutting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5241"/>
            <a:ext cx="5157787" cy="3444255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Cracking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94" y="2834037"/>
            <a:ext cx="3657600" cy="3026664"/>
          </a:xfrm>
        </p:spPr>
      </p:pic>
    </p:spTree>
    <p:extLst>
      <p:ext uri="{BB962C8B-B14F-4D97-AF65-F5344CB8AC3E}">
        <p14:creationId xmlns:p14="http://schemas.microsoft.com/office/powerpoint/2010/main" val="309636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 Consolidation and 2018 Spec Changes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What do you need to know?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We are trying to allow for more durable mixes while still protecting against rutting</a:t>
            </a:r>
          </a:p>
          <a:p>
            <a:r>
              <a:rPr lang="en-US" dirty="0">
                <a:solidFill>
                  <a:srgbClr val="FFFF00"/>
                </a:solidFill>
              </a:rPr>
              <a:t>Diminishing the Job Mix Formulas with poor rut performance</a:t>
            </a:r>
          </a:p>
          <a:p>
            <a:r>
              <a:rPr lang="en-US" dirty="0">
                <a:solidFill>
                  <a:srgbClr val="FFFF00"/>
                </a:solidFill>
              </a:rPr>
              <a:t>Reducing the gyration level for S9.5C mixes to allow for more asphalt binder content</a:t>
            </a:r>
          </a:p>
          <a:p>
            <a:r>
              <a:rPr lang="en-US" dirty="0">
                <a:solidFill>
                  <a:srgbClr val="FFFF00"/>
                </a:solidFill>
              </a:rPr>
              <a:t>Removing all S12.5X Mixes</a:t>
            </a:r>
          </a:p>
          <a:p>
            <a:r>
              <a:rPr lang="en-US" dirty="0">
                <a:solidFill>
                  <a:srgbClr val="FFFF00"/>
                </a:solidFill>
              </a:rPr>
              <a:t>Consolidating to one Intermediate Mix Type (I19.0C) and one Base Mix Type (B25.0C)</a:t>
            </a:r>
          </a:p>
          <a:p>
            <a:r>
              <a:rPr lang="en-US" dirty="0">
                <a:solidFill>
                  <a:srgbClr val="FFFF00"/>
                </a:solidFill>
              </a:rPr>
              <a:t>Decreasing the need for PG 70-22 binder</a:t>
            </a:r>
          </a:p>
          <a:p>
            <a:r>
              <a:rPr lang="en-US" dirty="0">
                <a:solidFill>
                  <a:srgbClr val="FFFF00"/>
                </a:solidFill>
              </a:rPr>
              <a:t>Compaction requirements are the same, but look different due to naming of mix types.</a:t>
            </a:r>
          </a:p>
          <a:p>
            <a:r>
              <a:rPr lang="en-US" dirty="0">
                <a:solidFill>
                  <a:srgbClr val="FFFF00"/>
                </a:solidFill>
              </a:rPr>
              <a:t>Basing the amount of recycled material based upon the percentage of asphalt binder rather than weight.</a:t>
            </a:r>
          </a:p>
          <a:p>
            <a:r>
              <a:rPr lang="en-US" dirty="0">
                <a:solidFill>
                  <a:srgbClr val="FFFF00"/>
                </a:solidFill>
              </a:rPr>
              <a:t>Designers need to select the appropriate surface mix for the anticipated traffic demand</a:t>
            </a:r>
          </a:p>
          <a:p>
            <a:r>
              <a:rPr lang="en-US" dirty="0">
                <a:solidFill>
                  <a:srgbClr val="FFFF00"/>
                </a:solidFill>
              </a:rPr>
              <a:t>Goes into effect with the February 2018 letting</a:t>
            </a:r>
          </a:p>
        </p:txBody>
      </p:sp>
    </p:spTree>
    <p:extLst>
      <p:ext uri="{BB962C8B-B14F-4D97-AF65-F5344CB8AC3E}">
        <p14:creationId xmlns:p14="http://schemas.microsoft.com/office/powerpoint/2010/main" val="111036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331159" cy="67376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2012 Mix Types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1295400"/>
            <a:ext cx="3138654" cy="38115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Table 610-3 is used to show the different Mix Types that should be used for the anticipated Design EASLs.</a:t>
            </a:r>
          </a:p>
          <a:p>
            <a:r>
              <a:rPr lang="en-US" dirty="0">
                <a:solidFill>
                  <a:srgbClr val="FFFF00"/>
                </a:solidFill>
              </a:rPr>
              <a:t>You can also see the PG Binder grade used for each mix.</a:t>
            </a:r>
          </a:p>
          <a:p>
            <a:r>
              <a:rPr lang="en-US" dirty="0">
                <a:solidFill>
                  <a:srgbClr val="FFFF00"/>
                </a:solidFill>
              </a:rPr>
              <a:t>The suffix letter for each mix type describes the anticipated traffic loading expected.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 -Lightest anticipated EASL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B- Moderate EASL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 –Substantial Traffic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D- Interstate Traffic Loadings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455" y="367074"/>
            <a:ext cx="6849665" cy="51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3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331159" cy="6737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New Consolidated Mix Types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1295400"/>
            <a:ext cx="3138654" cy="38115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Simplified – Only 1 mix type for Intermediate and Base Mixes</a:t>
            </a:r>
          </a:p>
          <a:p>
            <a:r>
              <a:rPr lang="en-US" dirty="0">
                <a:solidFill>
                  <a:srgbClr val="FFFF00"/>
                </a:solidFill>
              </a:rPr>
              <a:t>Removed S12.5X mixes</a:t>
            </a:r>
          </a:p>
          <a:p>
            <a:r>
              <a:rPr lang="en-US" dirty="0">
                <a:solidFill>
                  <a:srgbClr val="FFFF00"/>
                </a:solidFill>
              </a:rPr>
              <a:t>S9.5D Mix remained unchanged</a:t>
            </a:r>
          </a:p>
          <a:p>
            <a:r>
              <a:rPr lang="en-US" dirty="0">
                <a:solidFill>
                  <a:srgbClr val="FFFF00"/>
                </a:solidFill>
              </a:rPr>
              <a:t>No more mixes with PG 70-22 binder</a:t>
            </a:r>
          </a:p>
          <a:p>
            <a:r>
              <a:rPr lang="en-US" dirty="0">
                <a:solidFill>
                  <a:srgbClr val="FFFF00"/>
                </a:solidFill>
              </a:rPr>
              <a:t>Gyration Levels set to allow for more asphalt content to be included in the mix design, hopefully increasing durability and resistance to cracking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7" y="482056"/>
            <a:ext cx="7844686" cy="42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8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224589"/>
            <a:ext cx="10429791" cy="70042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Side by Side Comparison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5698" y="891131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2017 Asphalt Mixes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86391" y="925011"/>
            <a:ext cx="5183188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2018 Consolidated Asphalt Mixes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91" y="1855371"/>
            <a:ext cx="5972682" cy="3254406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6700" y="1855371"/>
            <a:ext cx="5616785" cy="41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1761</Words>
  <Application>Microsoft Office PowerPoint</Application>
  <PresentationFormat>Widescreen</PresentationFormat>
  <Paragraphs>217</Paragraphs>
  <Slides>35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Segoe Script</vt:lpstr>
      <vt:lpstr>Symbol</vt:lpstr>
      <vt:lpstr>Wingdings</vt:lpstr>
      <vt:lpstr>Office Theme</vt:lpstr>
      <vt:lpstr>Document</vt:lpstr>
      <vt:lpstr>We’re Moving Forward</vt:lpstr>
      <vt:lpstr>We’re Moving Forward</vt:lpstr>
      <vt:lpstr>Superior Performing Asphalt Pavements</vt:lpstr>
      <vt:lpstr>Continuous improvement is better than delayed perfection. – Mark Twain</vt:lpstr>
      <vt:lpstr>Asphalt Mix Design is a Balancing Act Between</vt:lpstr>
      <vt:lpstr>Mix Consolidation and 2018 Spec Changes What do you need to know?</vt:lpstr>
      <vt:lpstr>2012 Mix Types</vt:lpstr>
      <vt:lpstr>New Consolidated Mix Types</vt:lpstr>
      <vt:lpstr>Side by Side Comparison</vt:lpstr>
      <vt:lpstr>Mix Consolidation – Elimination of I19.0D</vt:lpstr>
      <vt:lpstr>Mix Consolidation</vt:lpstr>
      <vt:lpstr>Placement Temperatures</vt:lpstr>
      <vt:lpstr>Density Requirements by Mix Type</vt:lpstr>
      <vt:lpstr>Implementation Schedule (Moving Ahead)</vt:lpstr>
      <vt:lpstr>Implementation Schedule (Moving Ahead)</vt:lpstr>
      <vt:lpstr>Implementation Schedule  (Projects already Let)</vt:lpstr>
      <vt:lpstr>PowerPoint Presentation</vt:lpstr>
      <vt:lpstr>PowerPoint Presentation</vt:lpstr>
      <vt:lpstr>PowerPoint Presentation</vt:lpstr>
      <vt:lpstr>PowerPoint Presentation</vt:lpstr>
      <vt:lpstr>Name changes for mixes </vt:lpstr>
      <vt:lpstr>Section 650 - Open Graded Friction Course</vt:lpstr>
      <vt:lpstr>Tack Coat Basics</vt:lpstr>
      <vt:lpstr>Tack Coat Basics</vt:lpstr>
      <vt:lpstr>Tack Coats</vt:lpstr>
      <vt:lpstr>PowerPoint Presentation</vt:lpstr>
      <vt:lpstr>Obstacles with Getting Good Tack? </vt:lpstr>
      <vt:lpstr>Prepare for Paving Success</vt:lpstr>
      <vt:lpstr>Prepare for Paving Success</vt:lpstr>
      <vt:lpstr>Emphasis on Timely Project Delivery</vt:lpstr>
      <vt:lpstr>Project Delivery- Project Acceleration New Products</vt:lpstr>
      <vt:lpstr>Holiday Time Restrictions</vt:lpstr>
      <vt:lpstr>Holiday Time Restrictions</vt:lpstr>
      <vt:lpstr>Traffic Control Concerns – Prestaging </vt:lpstr>
      <vt:lpstr>Make 2018 the Best Paving Season Ever!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Moving Forward</dc:title>
  <dc:creator>Jones, Wiley W</dc:creator>
  <cp:lastModifiedBy>Jennifer</cp:lastModifiedBy>
  <cp:revision>84</cp:revision>
  <dcterms:created xsi:type="dcterms:W3CDTF">2017-11-22T14:44:17Z</dcterms:created>
  <dcterms:modified xsi:type="dcterms:W3CDTF">2018-01-29T16:05:35Z</dcterms:modified>
</cp:coreProperties>
</file>