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2" r:id="rId5"/>
    <p:sldMasterId id="2147483650" r:id="rId6"/>
    <p:sldMasterId id="2147483681" r:id="rId7"/>
    <p:sldMasterId id="2147483683" r:id="rId8"/>
  </p:sldMasterIdLst>
  <p:notesMasterIdLst>
    <p:notesMasterId r:id="rId45"/>
  </p:notesMasterIdLst>
  <p:handoutMasterIdLst>
    <p:handoutMasterId r:id="rId46"/>
  </p:handoutMasterIdLst>
  <p:sldIdLst>
    <p:sldId id="294" r:id="rId9"/>
    <p:sldId id="256" r:id="rId10"/>
    <p:sldId id="305" r:id="rId11"/>
    <p:sldId id="300" r:id="rId12"/>
    <p:sldId id="259" r:id="rId13"/>
    <p:sldId id="261" r:id="rId14"/>
    <p:sldId id="289" r:id="rId15"/>
    <p:sldId id="268" r:id="rId16"/>
    <p:sldId id="330" r:id="rId17"/>
    <p:sldId id="323" r:id="rId18"/>
    <p:sldId id="324" r:id="rId19"/>
    <p:sldId id="313" r:id="rId20"/>
    <p:sldId id="297" r:id="rId21"/>
    <p:sldId id="329" r:id="rId22"/>
    <p:sldId id="291" r:id="rId23"/>
    <p:sldId id="331" r:id="rId24"/>
    <p:sldId id="332" r:id="rId25"/>
    <p:sldId id="326" r:id="rId26"/>
    <p:sldId id="327" r:id="rId27"/>
    <p:sldId id="265" r:id="rId28"/>
    <p:sldId id="292" r:id="rId29"/>
    <p:sldId id="316" r:id="rId30"/>
    <p:sldId id="317" r:id="rId31"/>
    <p:sldId id="318" r:id="rId32"/>
    <p:sldId id="319" r:id="rId33"/>
    <p:sldId id="320" r:id="rId34"/>
    <p:sldId id="321" r:id="rId35"/>
    <p:sldId id="322" r:id="rId36"/>
    <p:sldId id="293" r:id="rId37"/>
    <p:sldId id="311" r:id="rId38"/>
    <p:sldId id="333" r:id="rId39"/>
    <p:sldId id="308" r:id="rId40"/>
    <p:sldId id="334" r:id="rId41"/>
    <p:sldId id="328" r:id="rId42"/>
    <p:sldId id="302" r:id="rId43"/>
    <p:sldId id="280" r:id="rId4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424D"/>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94" autoAdjust="0"/>
    <p:restoredTop sz="94660"/>
  </p:normalViewPr>
  <p:slideViewPr>
    <p:cSldViewPr snapToGrid="0" snapToObjects="1">
      <p:cViewPr>
        <p:scale>
          <a:sx n="76" d="100"/>
          <a:sy n="76" d="100"/>
        </p:scale>
        <p:origin x="-1206" y="-7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notesMaster" Target="notesMasters/notesMaster1.xml"/><Relationship Id="rId5" Type="http://schemas.openxmlformats.org/officeDocument/2006/relationships/slideMaster" Target="slideMasters/slideMaster1.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viewProps" Target="viewProps.xml"/><Relationship Id="rId8" Type="http://schemas.openxmlformats.org/officeDocument/2006/relationships/slideMaster" Target="slideMasters/slideMaster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1F2EE2E-97CF-7645-8B23-9EA73ED6A62C}" type="datetimeFigureOut">
              <a:rPr lang="en-US" smtClean="0"/>
              <a:t>4/4/2014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B9E2320-4050-7143-B8EB-FDD71ABBF557}" type="slidenum">
              <a:rPr lang="en-US" smtClean="0"/>
              <a:t>‹#›</a:t>
            </a:fld>
            <a:endParaRPr lang="en-US"/>
          </a:p>
        </p:txBody>
      </p:sp>
    </p:spTree>
    <p:extLst>
      <p:ext uri="{BB962C8B-B14F-4D97-AF65-F5344CB8AC3E}">
        <p14:creationId xmlns:p14="http://schemas.microsoft.com/office/powerpoint/2010/main" val="21431847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7D4B5B2-13F9-2C47-BA1E-E779F3112632}" type="datetimeFigureOut">
              <a:rPr lang="en-US" smtClean="0"/>
              <a:t>4/4/2014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155FBB3-6288-2248-A748-FA7A9D4AF0E7}" type="slidenum">
              <a:rPr lang="en-US" smtClean="0"/>
              <a:t>‹#›</a:t>
            </a:fld>
            <a:endParaRPr lang="en-US"/>
          </a:p>
        </p:txBody>
      </p:sp>
    </p:spTree>
    <p:extLst>
      <p:ext uri="{BB962C8B-B14F-4D97-AF65-F5344CB8AC3E}">
        <p14:creationId xmlns:p14="http://schemas.microsoft.com/office/powerpoint/2010/main" val="134640828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55FBB3-6288-2248-A748-FA7A9D4AF0E7}" type="slidenum">
              <a:rPr lang="en-US" smtClean="0"/>
              <a:t>1</a:t>
            </a:fld>
            <a:endParaRPr lang="en-US" dirty="0"/>
          </a:p>
        </p:txBody>
      </p:sp>
    </p:spTree>
    <p:extLst>
      <p:ext uri="{BB962C8B-B14F-4D97-AF65-F5344CB8AC3E}">
        <p14:creationId xmlns:p14="http://schemas.microsoft.com/office/powerpoint/2010/main" val="31724507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Look at information Lamar</a:t>
            </a:r>
            <a:r>
              <a:rPr lang="en-US" baseline="0" dirty="0" smtClean="0"/>
              <a:t> provided and edit this slide</a:t>
            </a:r>
            <a:endParaRPr lang="en-US" dirty="0"/>
          </a:p>
        </p:txBody>
      </p:sp>
      <p:sp>
        <p:nvSpPr>
          <p:cNvPr id="4" name="Slide Number Placeholder 3"/>
          <p:cNvSpPr>
            <a:spLocks noGrp="1"/>
          </p:cNvSpPr>
          <p:nvPr>
            <p:ph type="sldNum" sz="quarter" idx="10"/>
          </p:nvPr>
        </p:nvSpPr>
        <p:spPr/>
        <p:txBody>
          <a:bodyPr/>
          <a:lstStyle/>
          <a:p>
            <a:fld id="{6155FBB3-6288-2248-A748-FA7A9D4AF0E7}" type="slidenum">
              <a:rPr lang="en-US" smtClean="0"/>
              <a:t>21</a:t>
            </a:fld>
            <a:endParaRPr lang="en-US"/>
          </a:p>
        </p:txBody>
      </p:sp>
    </p:spTree>
    <p:extLst>
      <p:ext uri="{BB962C8B-B14F-4D97-AF65-F5344CB8AC3E}">
        <p14:creationId xmlns:p14="http://schemas.microsoft.com/office/powerpoint/2010/main" val="35045168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7B9A60-827A-884C-98D7-FE71B9DC9F6D}" type="slidenum">
              <a:rPr lang="en-US" smtClean="0"/>
              <a:t>22</a:t>
            </a:fld>
            <a:endParaRPr lang="en-US"/>
          </a:p>
        </p:txBody>
      </p:sp>
    </p:spTree>
    <p:extLst>
      <p:ext uri="{BB962C8B-B14F-4D97-AF65-F5344CB8AC3E}">
        <p14:creationId xmlns:p14="http://schemas.microsoft.com/office/powerpoint/2010/main" val="12326774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7B9A60-827A-884C-98D7-FE71B9DC9F6D}" type="slidenum">
              <a:rPr lang="en-US" smtClean="0"/>
              <a:t>24</a:t>
            </a:fld>
            <a:endParaRPr lang="en-US"/>
          </a:p>
        </p:txBody>
      </p:sp>
    </p:spTree>
    <p:extLst>
      <p:ext uri="{BB962C8B-B14F-4D97-AF65-F5344CB8AC3E}">
        <p14:creationId xmlns:p14="http://schemas.microsoft.com/office/powerpoint/2010/main" val="12326774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7B9A60-827A-884C-98D7-FE71B9DC9F6D}" type="slidenum">
              <a:rPr lang="en-US" smtClean="0"/>
              <a:t>25</a:t>
            </a:fld>
            <a:endParaRPr lang="en-US"/>
          </a:p>
        </p:txBody>
      </p:sp>
    </p:spTree>
    <p:extLst>
      <p:ext uri="{BB962C8B-B14F-4D97-AF65-F5344CB8AC3E}">
        <p14:creationId xmlns:p14="http://schemas.microsoft.com/office/powerpoint/2010/main" val="39579058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7B9A60-827A-884C-98D7-FE71B9DC9F6D}" type="slidenum">
              <a:rPr lang="en-US" smtClean="0"/>
              <a:t>26</a:t>
            </a:fld>
            <a:endParaRPr lang="en-US"/>
          </a:p>
        </p:txBody>
      </p:sp>
    </p:spTree>
    <p:extLst>
      <p:ext uri="{BB962C8B-B14F-4D97-AF65-F5344CB8AC3E}">
        <p14:creationId xmlns:p14="http://schemas.microsoft.com/office/powerpoint/2010/main" val="12326774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7B9A60-827A-884C-98D7-FE71B9DC9F6D}" type="slidenum">
              <a:rPr lang="en-US" smtClean="0"/>
              <a:t>27</a:t>
            </a:fld>
            <a:endParaRPr lang="en-US"/>
          </a:p>
        </p:txBody>
      </p:sp>
    </p:spTree>
    <p:extLst>
      <p:ext uri="{BB962C8B-B14F-4D97-AF65-F5344CB8AC3E}">
        <p14:creationId xmlns:p14="http://schemas.microsoft.com/office/powerpoint/2010/main" val="12326774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a:t>
            </a:r>
            <a:r>
              <a:rPr lang="en-US" baseline="0" dirty="0" smtClean="0"/>
              <a:t> enough info regarding what we are doing with </a:t>
            </a:r>
            <a:r>
              <a:rPr lang="en-US" baseline="0" dirty="0" err="1" smtClean="0"/>
              <a:t>sharepoint</a:t>
            </a:r>
            <a:r>
              <a:rPr lang="en-US" baseline="0" dirty="0" smtClean="0"/>
              <a:t> – need separate slide for </a:t>
            </a:r>
            <a:r>
              <a:rPr lang="en-US" baseline="0" dirty="0" err="1" smtClean="0"/>
              <a:t>sharepoint</a:t>
            </a:r>
            <a:r>
              <a:rPr lang="en-US" baseline="0" dirty="0" smtClean="0"/>
              <a:t> and tablets</a:t>
            </a:r>
            <a:endParaRPr lang="en-US" dirty="0"/>
          </a:p>
        </p:txBody>
      </p:sp>
      <p:sp>
        <p:nvSpPr>
          <p:cNvPr id="4" name="Slide Number Placeholder 3"/>
          <p:cNvSpPr>
            <a:spLocks noGrp="1"/>
          </p:cNvSpPr>
          <p:nvPr>
            <p:ph type="sldNum" sz="quarter" idx="10"/>
          </p:nvPr>
        </p:nvSpPr>
        <p:spPr/>
        <p:txBody>
          <a:bodyPr/>
          <a:lstStyle/>
          <a:p>
            <a:fld id="{6155FBB3-6288-2248-A748-FA7A9D4AF0E7}" type="slidenum">
              <a:rPr lang="en-US" smtClean="0"/>
              <a:t>29</a:t>
            </a:fld>
            <a:endParaRPr lang="en-US"/>
          </a:p>
        </p:txBody>
      </p:sp>
    </p:spTree>
    <p:extLst>
      <p:ext uri="{BB962C8B-B14F-4D97-AF65-F5344CB8AC3E}">
        <p14:creationId xmlns:p14="http://schemas.microsoft.com/office/powerpoint/2010/main" val="20581158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let list is on the NCDOT Connect website</a:t>
            </a:r>
            <a:r>
              <a:rPr lang="en-US" baseline="0" dirty="0" smtClean="0"/>
              <a:t> under “Bidding &amp; Letting” and then on “12 Month Tentative Let</a:t>
            </a:r>
            <a:r>
              <a:rPr lang="en-US" dirty="0" smtClean="0"/>
              <a:t>ting List” page.  Scroll down to see the Contract</a:t>
            </a:r>
            <a:r>
              <a:rPr lang="en-US" baseline="0" dirty="0" smtClean="0"/>
              <a:t> Resurfacing list per Division and County for the next 12 months. </a:t>
            </a:r>
            <a:endParaRPr lang="en-US" dirty="0"/>
          </a:p>
        </p:txBody>
      </p:sp>
      <p:sp>
        <p:nvSpPr>
          <p:cNvPr id="4" name="Slide Number Placeholder 3"/>
          <p:cNvSpPr>
            <a:spLocks noGrp="1"/>
          </p:cNvSpPr>
          <p:nvPr>
            <p:ph type="sldNum" sz="quarter" idx="10"/>
          </p:nvPr>
        </p:nvSpPr>
        <p:spPr/>
        <p:txBody>
          <a:bodyPr/>
          <a:lstStyle/>
          <a:p>
            <a:fld id="{6155FBB3-6288-2248-A748-FA7A9D4AF0E7}" type="slidenum">
              <a:rPr lang="en-US" smtClean="0"/>
              <a:t>4</a:t>
            </a:fld>
            <a:endParaRPr lang="en-US"/>
          </a:p>
        </p:txBody>
      </p:sp>
    </p:spTree>
    <p:extLst>
      <p:ext uri="{BB962C8B-B14F-4D97-AF65-F5344CB8AC3E}">
        <p14:creationId xmlns:p14="http://schemas.microsoft.com/office/powerpoint/2010/main" val="691024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Percentage of WMA</a:t>
            </a:r>
            <a:r>
              <a:rPr lang="en-US" baseline="0" dirty="0" smtClean="0"/>
              <a:t> over Total Tonnage.</a:t>
            </a:r>
            <a:endParaRPr lang="en-US" dirty="0"/>
          </a:p>
        </p:txBody>
      </p:sp>
      <p:sp>
        <p:nvSpPr>
          <p:cNvPr id="4" name="Slide Number Placeholder 3"/>
          <p:cNvSpPr>
            <a:spLocks noGrp="1"/>
          </p:cNvSpPr>
          <p:nvPr>
            <p:ph type="sldNum" sz="quarter" idx="10"/>
          </p:nvPr>
        </p:nvSpPr>
        <p:spPr/>
        <p:txBody>
          <a:bodyPr/>
          <a:lstStyle/>
          <a:p>
            <a:fld id="{6155FBB3-6288-2248-A748-FA7A9D4AF0E7}" type="slidenum">
              <a:rPr lang="en-US" smtClean="0"/>
              <a:t>7</a:t>
            </a:fld>
            <a:endParaRPr lang="en-US"/>
          </a:p>
        </p:txBody>
      </p:sp>
    </p:spTree>
    <p:extLst>
      <p:ext uri="{BB962C8B-B14F-4D97-AF65-F5344CB8AC3E}">
        <p14:creationId xmlns:p14="http://schemas.microsoft.com/office/powerpoint/2010/main" val="34627516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55FBB3-6288-2248-A748-FA7A9D4AF0E7}" type="slidenum">
              <a:rPr lang="en-US" smtClean="0"/>
              <a:t>8</a:t>
            </a:fld>
            <a:endParaRPr lang="en-US"/>
          </a:p>
        </p:txBody>
      </p:sp>
    </p:spTree>
    <p:extLst>
      <p:ext uri="{BB962C8B-B14F-4D97-AF65-F5344CB8AC3E}">
        <p14:creationId xmlns:p14="http://schemas.microsoft.com/office/powerpoint/2010/main" val="18485728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55FBB3-6288-2248-A748-FA7A9D4AF0E7}"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10999535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Nilesh</a:t>
            </a:r>
            <a:r>
              <a:rPr lang="en-US" baseline="0" dirty="0" smtClean="0"/>
              <a:t> - </a:t>
            </a:r>
            <a:r>
              <a:rPr lang="en-US" dirty="0" smtClean="0"/>
              <a:t>More</a:t>
            </a:r>
            <a:r>
              <a:rPr lang="en-US" baseline="0" dirty="0" smtClean="0"/>
              <a:t> details on the spec change and when will it become a standard </a:t>
            </a:r>
            <a:endParaRPr lang="en-US" dirty="0"/>
          </a:p>
        </p:txBody>
      </p:sp>
      <p:sp>
        <p:nvSpPr>
          <p:cNvPr id="4" name="Slide Number Placeholder 3"/>
          <p:cNvSpPr>
            <a:spLocks noGrp="1"/>
          </p:cNvSpPr>
          <p:nvPr>
            <p:ph type="sldNum" sz="quarter" idx="10"/>
          </p:nvPr>
        </p:nvSpPr>
        <p:spPr/>
        <p:txBody>
          <a:bodyPr/>
          <a:lstStyle/>
          <a:p>
            <a:fld id="{6155FBB3-6288-2248-A748-FA7A9D4AF0E7}" type="slidenum">
              <a:rPr lang="en-US" smtClean="0"/>
              <a:t>13</a:t>
            </a:fld>
            <a:endParaRPr lang="en-US"/>
          </a:p>
        </p:txBody>
      </p:sp>
    </p:spTree>
    <p:extLst>
      <p:ext uri="{BB962C8B-B14F-4D97-AF65-F5344CB8AC3E}">
        <p14:creationId xmlns:p14="http://schemas.microsoft.com/office/powerpoint/2010/main" val="2449921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new S4.75A mix was used on this NC route just west of Lincolnton.  Leveling prior to resurfacing was also done with this mix.  Half of this map had heavy truck traffic so RS9.5 was used and the rest was resurfaced with thin lift mix.</a:t>
            </a:r>
            <a:endParaRPr lang="en-US" dirty="0"/>
          </a:p>
        </p:txBody>
      </p:sp>
      <p:sp>
        <p:nvSpPr>
          <p:cNvPr id="4" name="Slide Number Placeholder 3"/>
          <p:cNvSpPr>
            <a:spLocks noGrp="1"/>
          </p:cNvSpPr>
          <p:nvPr>
            <p:ph type="sldNum" sz="quarter" idx="10"/>
          </p:nvPr>
        </p:nvSpPr>
        <p:spPr/>
        <p:txBody>
          <a:bodyPr/>
          <a:lstStyle/>
          <a:p>
            <a:fld id="{6155FBB3-6288-2248-A748-FA7A9D4AF0E7}" type="slidenum">
              <a:rPr lang="en-US" smtClean="0"/>
              <a:t>15</a:t>
            </a:fld>
            <a:endParaRPr lang="en-US"/>
          </a:p>
        </p:txBody>
      </p:sp>
    </p:spTree>
    <p:extLst>
      <p:ext uri="{BB962C8B-B14F-4D97-AF65-F5344CB8AC3E}">
        <p14:creationId xmlns:p14="http://schemas.microsoft.com/office/powerpoint/2010/main" val="41873063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See</a:t>
            </a:r>
            <a:r>
              <a:rPr lang="en-US" baseline="0" dirty="0" smtClean="0"/>
              <a:t> Pavement Management 4.75mm Selection Criteria Document</a:t>
            </a:r>
            <a:endParaRPr lang="en-US" dirty="0"/>
          </a:p>
        </p:txBody>
      </p:sp>
      <p:sp>
        <p:nvSpPr>
          <p:cNvPr id="4" name="Slide Number Placeholder 3"/>
          <p:cNvSpPr>
            <a:spLocks noGrp="1"/>
          </p:cNvSpPr>
          <p:nvPr>
            <p:ph type="sldNum" sz="quarter" idx="10"/>
          </p:nvPr>
        </p:nvSpPr>
        <p:spPr/>
        <p:txBody>
          <a:bodyPr/>
          <a:lstStyle/>
          <a:p>
            <a:fld id="{6155FBB3-6288-2248-A748-FA7A9D4AF0E7}"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37702113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Like the terminal blend process for the controlled environment aspect and the consistency of the product.  Settlement can be an issue but with the terminal blending process it is easily managed</a:t>
            </a:r>
            <a:r>
              <a:rPr lang="en-US" baseline="0" dirty="0" smtClean="0"/>
              <a:t> through heat and agitation.</a:t>
            </a:r>
            <a:endParaRPr lang="en-US" dirty="0"/>
          </a:p>
        </p:txBody>
      </p:sp>
      <p:sp>
        <p:nvSpPr>
          <p:cNvPr id="4" name="Slide Number Placeholder 3"/>
          <p:cNvSpPr>
            <a:spLocks noGrp="1"/>
          </p:cNvSpPr>
          <p:nvPr>
            <p:ph type="sldNum" sz="quarter" idx="10"/>
          </p:nvPr>
        </p:nvSpPr>
        <p:spPr/>
        <p:txBody>
          <a:bodyPr/>
          <a:lstStyle/>
          <a:p>
            <a:fld id="{6155FBB3-6288-2248-A748-FA7A9D4AF0E7}"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28775749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NCDOT_PowerPoint_Template_Cover-0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458510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ernal Slide Master">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457200" y="555366"/>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8" name="Text Placeholder 2"/>
          <p:cNvSpPr>
            <a:spLocks noGrp="1"/>
          </p:cNvSpPr>
          <p:nvPr>
            <p:ph idx="1"/>
          </p:nvPr>
        </p:nvSpPr>
        <p:spPr>
          <a:xfrm>
            <a:off x="457200" y="1773984"/>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lumMod val="75000"/>
                    <a:lumOff val="25000"/>
                  </a:schemeClr>
                </a:solidFill>
                <a:latin typeface="Helvetica"/>
                <a:cs typeface="Helvetica"/>
              </a:defRPr>
            </a:lvl1pPr>
          </a:lstStyle>
          <a:p>
            <a:fld id="{3837B699-90FB-0343-9092-46385764B0C3}" type="slidenum">
              <a:rPr lang="en-US" smtClean="0"/>
              <a:pPr/>
              <a:t>‹#›</a:t>
            </a:fld>
            <a:endParaRPr lang="en-US" dirty="0"/>
          </a:p>
        </p:txBody>
      </p:sp>
    </p:spTree>
    <p:extLst>
      <p:ext uri="{BB962C8B-B14F-4D97-AF65-F5344CB8AC3E}">
        <p14:creationId xmlns:p14="http://schemas.microsoft.com/office/powerpoint/2010/main" val="364696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1143005"/>
            <a:ext cx="8229600" cy="49831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233763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9" name="Slide Number Placeholder 5"/>
          <p:cNvSpPr>
            <a:spLocks noGrp="1"/>
          </p:cNvSpPr>
          <p:nvPr>
            <p:ph type="sldNum" sz="quarter" idx="4"/>
          </p:nvPr>
        </p:nvSpPr>
        <p:spPr>
          <a:xfrm>
            <a:off x="8142698" y="6356350"/>
            <a:ext cx="544101" cy="365125"/>
          </a:xfrm>
          <a:prstGeom prst="rect">
            <a:avLst/>
          </a:prstGeom>
        </p:spPr>
        <p:txBody>
          <a:bodyPr/>
          <a:lstStyle>
            <a:lvl1pPr algn="r">
              <a:defRPr sz="1200">
                <a:solidFill>
                  <a:schemeClr val="tx1">
                    <a:lumMod val="75000"/>
                    <a:lumOff val="25000"/>
                  </a:schemeClr>
                </a:solidFill>
                <a:latin typeface="Helvetica"/>
              </a:defRPr>
            </a:lvl1pPr>
          </a:lstStyle>
          <a:p>
            <a:fld id="{2985A7AB-62D5-BB49-9143-B22354004447}" type="slidenum">
              <a:rPr lang="en-US" smtClean="0"/>
              <a:pPr/>
              <a:t>‹#›</a:t>
            </a:fld>
            <a:endParaRPr lang="en-US" dirty="0"/>
          </a:p>
        </p:txBody>
      </p:sp>
      <p:sp>
        <p:nvSpPr>
          <p:cNvPr id="5" name="Title Placeholder 1"/>
          <p:cNvSpPr>
            <a:spLocks noGrp="1"/>
          </p:cNvSpPr>
          <p:nvPr>
            <p:ph type="title"/>
          </p:nvPr>
        </p:nvSpPr>
        <p:spPr>
          <a:xfrm>
            <a:off x="457200" y="806564"/>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6" name="Text Placeholder 2"/>
          <p:cNvSpPr>
            <a:spLocks noGrp="1"/>
          </p:cNvSpPr>
          <p:nvPr>
            <p:ph idx="1" hasCustomPrompt="1"/>
          </p:nvPr>
        </p:nvSpPr>
        <p:spPr>
          <a:xfrm>
            <a:off x="457200" y="2046738"/>
            <a:ext cx="8229600" cy="3705109"/>
          </a:xfrm>
          <a:prstGeom prst="rect">
            <a:avLst/>
          </a:prstGeom>
        </p:spPr>
        <p:txBody>
          <a:bodyPr vert="horz" lIns="91440" tIns="45720" rIns="91440" bIns="45720" rtlCol="0">
            <a:normAutofit/>
          </a:bodyPr>
          <a:lstStyle>
            <a:lvl1pPr>
              <a:defRPr>
                <a:solidFill>
                  <a:schemeClr val="tx1">
                    <a:lumMod val="75000"/>
                    <a:lumOff val="25000"/>
                  </a:schemeClr>
                </a:solidFill>
              </a:defRPr>
            </a:lvl1pPr>
            <a:lvl2pPr marL="285750" indent="-285750">
              <a:buFont typeface="Arial"/>
              <a:buChar char="•"/>
              <a:defRPr>
                <a:solidFill>
                  <a:schemeClr val="tx1">
                    <a:lumMod val="75000"/>
                    <a:lumOff val="25000"/>
                  </a:schemeClr>
                </a:solidFill>
              </a:defRPr>
            </a:lvl2pPr>
            <a:lvl3pPr marL="285750" indent="-285750">
              <a:buFont typeface="Arial"/>
              <a:buChar char="•"/>
              <a:defRPr>
                <a:solidFill>
                  <a:schemeClr val="tx1">
                    <a:lumMod val="75000"/>
                    <a:lumOff val="25000"/>
                  </a:schemeClr>
                </a:solidFill>
              </a:defRPr>
            </a:lvl3pPr>
            <a:lvl4pPr marL="285750" indent="-285750">
              <a:buFont typeface="Arial"/>
              <a:buChar char="•"/>
              <a:defRPr>
                <a:solidFill>
                  <a:schemeClr val="tx1">
                    <a:lumMod val="75000"/>
                    <a:lumOff val="25000"/>
                  </a:schemeClr>
                </a:solidFill>
              </a:defRPr>
            </a:lvl4pPr>
            <a:lvl5pPr marL="285750" indent="-285750">
              <a:buFont typeface="Arial"/>
              <a:buChar char="•"/>
              <a:defRPr>
                <a:solidFill>
                  <a:schemeClr val="tx1">
                    <a:lumMod val="75000"/>
                    <a:lumOff val="25000"/>
                  </a:schemeClr>
                </a:solidFill>
              </a:defRPr>
            </a:lvl5pPr>
          </a:lstStyle>
          <a:p>
            <a:pPr lvl="0"/>
            <a:r>
              <a:rPr lang="en-US" dirty="0" smtClean="0"/>
              <a:t>Click to edit Master text styles</a:t>
            </a:r>
          </a:p>
          <a:p>
            <a:pPr lvl="2"/>
            <a:r>
              <a:rPr lang="en-US" dirty="0" smtClean="0"/>
              <a:t>Second level</a:t>
            </a:r>
          </a:p>
          <a:p>
            <a:pPr lvl="3"/>
            <a:r>
              <a:rPr lang="en-US" dirty="0" smtClean="0"/>
              <a:t>Third level</a:t>
            </a:r>
          </a:p>
          <a:p>
            <a:pPr lvl="4"/>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5648975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466B2A76-1DA9-490D-8103-CD2525E51A3A}" type="slidenum">
              <a:rPr lang="en-US" smtClean="0"/>
              <a:t>‹#›</a:t>
            </a:fld>
            <a:endParaRPr lang="en-US" dirty="0"/>
          </a:p>
        </p:txBody>
      </p:sp>
    </p:spTree>
    <p:extLst>
      <p:ext uri="{BB962C8B-B14F-4D97-AF65-F5344CB8AC3E}">
        <p14:creationId xmlns:p14="http://schemas.microsoft.com/office/powerpoint/2010/main" val="65963233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80099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Slide Number Placeholder 5"/>
          <p:cNvSpPr>
            <a:spLocks noGrp="1"/>
          </p:cNvSpPr>
          <p:nvPr>
            <p:ph type="sldNum" sz="quarter" idx="4"/>
          </p:nvPr>
        </p:nvSpPr>
        <p:spPr>
          <a:xfrm>
            <a:off x="8142698" y="6356350"/>
            <a:ext cx="544101" cy="365125"/>
          </a:xfrm>
          <a:prstGeom prst="rect">
            <a:avLst/>
          </a:prstGeom>
        </p:spPr>
        <p:txBody>
          <a:bodyPr/>
          <a:lstStyle>
            <a:lvl1pPr algn="r">
              <a:defRPr sz="1200">
                <a:solidFill>
                  <a:schemeClr val="tx1">
                    <a:lumMod val="75000"/>
                    <a:lumOff val="25000"/>
                  </a:schemeClr>
                </a:solidFill>
                <a:latin typeface="Helvetica"/>
              </a:defRPr>
            </a:lvl1pPr>
          </a:lstStyle>
          <a:p>
            <a:fld id="{2985A7AB-62D5-BB49-9143-B22354004447}"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5" name="Title Placeholder 1"/>
          <p:cNvSpPr>
            <a:spLocks noGrp="1"/>
          </p:cNvSpPr>
          <p:nvPr>
            <p:ph type="title"/>
          </p:nvPr>
        </p:nvSpPr>
        <p:spPr>
          <a:xfrm>
            <a:off x="457200" y="806564"/>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6" name="Text Placeholder 2"/>
          <p:cNvSpPr>
            <a:spLocks noGrp="1"/>
          </p:cNvSpPr>
          <p:nvPr>
            <p:ph idx="1" hasCustomPrompt="1"/>
          </p:nvPr>
        </p:nvSpPr>
        <p:spPr>
          <a:xfrm>
            <a:off x="457200" y="2046738"/>
            <a:ext cx="8229600" cy="3705109"/>
          </a:xfrm>
          <a:prstGeom prst="rect">
            <a:avLst/>
          </a:prstGeom>
        </p:spPr>
        <p:txBody>
          <a:bodyPr vert="horz" lIns="91440" tIns="45720" rIns="91440" bIns="45720" rtlCol="0">
            <a:normAutofit/>
          </a:bodyPr>
          <a:lstStyle>
            <a:lvl1pPr>
              <a:defRPr>
                <a:solidFill>
                  <a:schemeClr val="tx1">
                    <a:lumMod val="75000"/>
                    <a:lumOff val="25000"/>
                  </a:schemeClr>
                </a:solidFill>
              </a:defRPr>
            </a:lvl1pPr>
            <a:lvl2pPr marL="285750" indent="-285750">
              <a:buFont typeface="Arial"/>
              <a:buChar char="•"/>
              <a:defRPr>
                <a:solidFill>
                  <a:schemeClr val="tx1">
                    <a:lumMod val="75000"/>
                    <a:lumOff val="25000"/>
                  </a:schemeClr>
                </a:solidFill>
              </a:defRPr>
            </a:lvl2pPr>
            <a:lvl3pPr marL="285750" indent="-285750">
              <a:buFont typeface="Arial"/>
              <a:buChar char="•"/>
              <a:defRPr>
                <a:solidFill>
                  <a:schemeClr val="tx1">
                    <a:lumMod val="75000"/>
                    <a:lumOff val="25000"/>
                  </a:schemeClr>
                </a:solidFill>
              </a:defRPr>
            </a:lvl3pPr>
            <a:lvl4pPr marL="285750" indent="-285750">
              <a:buFont typeface="Arial"/>
              <a:buChar char="•"/>
              <a:defRPr>
                <a:solidFill>
                  <a:schemeClr val="tx1">
                    <a:lumMod val="75000"/>
                    <a:lumOff val="25000"/>
                  </a:schemeClr>
                </a:solidFill>
              </a:defRPr>
            </a:lvl4pPr>
            <a:lvl5pPr marL="285750" indent="-285750">
              <a:buFont typeface="Arial"/>
              <a:buChar char="•"/>
              <a:defRPr>
                <a:solidFill>
                  <a:schemeClr val="tx1">
                    <a:lumMod val="75000"/>
                    <a:lumOff val="25000"/>
                  </a:schemeClr>
                </a:solidFill>
              </a:defRPr>
            </a:lvl5pPr>
          </a:lstStyle>
          <a:p>
            <a:pPr lvl="0"/>
            <a:r>
              <a:rPr lang="en-US" dirty="0" smtClean="0"/>
              <a:t>Click to edit Master text styles</a:t>
            </a:r>
          </a:p>
          <a:p>
            <a:pPr lvl="2"/>
            <a:r>
              <a:rPr lang="en-US" dirty="0" smtClean="0"/>
              <a:t>Second level</a:t>
            </a:r>
          </a:p>
          <a:p>
            <a:pPr lvl="3"/>
            <a:r>
              <a:rPr lang="en-US" dirty="0" smtClean="0"/>
              <a:t>Third level</a:t>
            </a:r>
          </a:p>
          <a:p>
            <a:pPr lvl="4"/>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272899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lstStyle/>
          <a:p>
            <a:r>
              <a:rPr lang="en-US" dirty="0" smtClean="0"/>
              <a:t>Click To Edit Master Title Style</a:t>
            </a:r>
            <a:endParaRPr lang="en-US" dirty="0"/>
          </a:p>
        </p:txBody>
      </p:sp>
      <p:sp>
        <p:nvSpPr>
          <p:cNvPr id="3" name="Content Placeholder 2"/>
          <p:cNvSpPr>
            <a:spLocks noGrp="1"/>
          </p:cNvSpPr>
          <p:nvPr>
            <p:ph idx="1" hasCustomPrompt="1"/>
          </p:nvPr>
        </p:nvSpPr>
        <p:spPr>
          <a:xfrm>
            <a:off x="457200" y="1600200"/>
            <a:ext cx="8229600" cy="4525963"/>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4561158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image" Target="../media/image2.jpg"/><Relationship Id="rId5" Type="http://schemas.openxmlformats.org/officeDocument/2006/relationships/theme" Target="../theme/theme2.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3.xml"/><Relationship Id="rId1" Type="http://schemas.openxmlformats.org/officeDocument/2006/relationships/slideLayout" Target="../slideLayouts/slideLayout6.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8.xml"/><Relationship Id="rId1" Type="http://schemas.openxmlformats.org/officeDocument/2006/relationships/slideLayout" Target="../slideLayouts/slideLayout7.xml"/><Relationship Id="rId4" Type="http://schemas.openxmlformats.org/officeDocument/2006/relationships/image" Target="../media/image4.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NCDOT_PowerPoint_Template_Cover-0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74829473"/>
      </p:ext>
    </p:extLst>
  </p:cSld>
  <p:clrMap bg1="lt1" tx1="dk1" bg2="lt2" tx2="dk2" accent1="accent1" accent2="accent2" accent3="accent3" accent4="accent4" accent5="accent5" accent6="accent6" hlink="hlink" folHlink="folHlink"/>
  <p:sldLayoutIdLst>
    <p:sldLayoutId id="2147483653" r:id="rId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NCDOT_PowerPoint_Template_Inside-01-01.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555366"/>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773984"/>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lumMod val="75000"/>
                    <a:lumOff val="25000"/>
                  </a:schemeClr>
                </a:solidFill>
                <a:latin typeface="Helvetica"/>
                <a:cs typeface="Helvetica"/>
              </a:defRPr>
            </a:lvl1pPr>
          </a:lstStyle>
          <a:p>
            <a:fld id="{3837B699-90FB-0343-9092-46385764B0C3}" type="slidenum">
              <a:rPr lang="en-US" smtClean="0"/>
              <a:pPr/>
              <a:t>‹#›</a:t>
            </a:fld>
            <a:endParaRPr lang="en-US" dirty="0"/>
          </a:p>
        </p:txBody>
      </p:sp>
    </p:spTree>
    <p:extLst>
      <p:ext uri="{BB962C8B-B14F-4D97-AF65-F5344CB8AC3E}">
        <p14:creationId xmlns:p14="http://schemas.microsoft.com/office/powerpoint/2010/main" val="3497579523"/>
      </p:ext>
    </p:extLst>
  </p:cSld>
  <p:clrMap bg1="lt1" tx1="dk1" bg2="lt2" tx2="dk2" accent1="accent1" accent2="accent2" accent3="accent3" accent4="accent4" accent5="accent5" accent6="accent6" hlink="hlink" folHlink="folHlink"/>
  <p:sldLayoutIdLst>
    <p:sldLayoutId id="2147483651" r:id="rId1"/>
    <p:sldLayoutId id="2147483678" r:id="rId2"/>
    <p:sldLayoutId id="2147483679" r:id="rId3"/>
    <p:sldLayoutId id="2147483680" r:id="rId4"/>
  </p:sldLayoutIdLst>
  <p:hf hdr="0" ftr="0" dt="0"/>
  <p:txStyles>
    <p:titleStyle>
      <a:lvl1pPr algn="l" defTabSz="457200" rtl="0" eaLnBrk="1" latinLnBrk="0" hangingPunct="1">
        <a:spcBef>
          <a:spcPct val="0"/>
        </a:spcBef>
        <a:buNone/>
        <a:defRPr sz="4000" kern="1200">
          <a:solidFill>
            <a:schemeClr val="tx1">
              <a:lumMod val="75000"/>
              <a:lumOff val="25000"/>
            </a:schemeClr>
          </a:solidFill>
          <a:latin typeface="Helvetica"/>
          <a:ea typeface="+mj-ea"/>
          <a:cs typeface="Helvetica"/>
        </a:defRPr>
      </a:lvl1pPr>
    </p:titleStyle>
    <p:bodyStyle>
      <a:lvl1pPr marL="342900" indent="-342900" algn="l" defTabSz="457200" rtl="0" eaLnBrk="1" latinLnBrk="0" hangingPunct="1">
        <a:spcBef>
          <a:spcPct val="20000"/>
        </a:spcBef>
        <a:buFont typeface="Arial"/>
        <a:buChar char="•"/>
        <a:defRPr sz="3200" kern="1200">
          <a:solidFill>
            <a:schemeClr val="tx1">
              <a:lumMod val="75000"/>
              <a:lumOff val="25000"/>
            </a:schemeClr>
          </a:solidFill>
          <a:latin typeface="Helvetica"/>
          <a:ea typeface="+mn-ea"/>
          <a:cs typeface="Helvetica"/>
        </a:defRPr>
      </a:lvl1pPr>
      <a:lvl2pPr marL="742950" indent="-285750" algn="l" defTabSz="457200" rtl="0" eaLnBrk="1" latinLnBrk="0" hangingPunct="1">
        <a:spcBef>
          <a:spcPct val="20000"/>
        </a:spcBef>
        <a:buFont typeface="Arial"/>
        <a:buChar char="•"/>
        <a:defRPr sz="2800" kern="1200">
          <a:solidFill>
            <a:schemeClr val="tx1">
              <a:lumMod val="75000"/>
              <a:lumOff val="25000"/>
            </a:schemeClr>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lumMod val="75000"/>
              <a:lumOff val="25000"/>
            </a:schemeClr>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lumMod val="75000"/>
              <a:lumOff val="25000"/>
            </a:schemeClr>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lumMod val="75000"/>
              <a:lumOff val="25000"/>
            </a:schemeClr>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NCDOT_PowerPoint_Template_4-04.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40204131"/>
      </p:ext>
    </p:extLst>
  </p:cSld>
  <p:clrMap bg1="lt1" tx1="dk1" bg2="lt2" tx2="dk2" accent1="accent1" accent2="accent2" accent3="accent3" accent4="accent4" accent5="accent5" accent6="accent6" hlink="hlink" folHlink="folHlink"/>
  <p:sldLayoutIdLst>
    <p:sldLayoutId id="2147483682" r:id="rId1"/>
  </p:sldLayoutIdLst>
  <p:hf hdr="0" ftr="0" dt="0"/>
  <p:txStyles>
    <p:titleStyle>
      <a:lvl1pPr algn="l" defTabSz="457200" rtl="0" eaLnBrk="1" latinLnBrk="0" hangingPunct="1">
        <a:spcBef>
          <a:spcPct val="0"/>
        </a:spcBef>
        <a:buNone/>
        <a:defRPr sz="3600" kern="1200">
          <a:solidFill>
            <a:schemeClr val="tx1">
              <a:lumMod val="75000"/>
              <a:lumOff val="25000"/>
            </a:schemeClr>
          </a:solidFill>
          <a:latin typeface=""/>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lide Number Placeholder 5"/>
          <p:cNvSpPr>
            <a:spLocks noGrp="1"/>
          </p:cNvSpPr>
          <p:nvPr>
            <p:ph type="sldNum" sz="quarter" idx="4"/>
          </p:nvPr>
        </p:nvSpPr>
        <p:spPr>
          <a:xfrm>
            <a:off x="8324121" y="6356350"/>
            <a:ext cx="544101" cy="365125"/>
          </a:xfrm>
          <a:prstGeom prst="rect">
            <a:avLst/>
          </a:prstGeom>
        </p:spPr>
        <p:txBody>
          <a:bodyPr/>
          <a:lstStyle>
            <a:lvl1pPr algn="r">
              <a:defRPr sz="1200">
                <a:solidFill>
                  <a:schemeClr val="tx1">
                    <a:lumMod val="75000"/>
                    <a:lumOff val="25000"/>
                  </a:schemeClr>
                </a:solidFill>
                <a:latin typeface="Helvetica"/>
              </a:defRPr>
            </a:lvl1pPr>
          </a:lstStyle>
          <a:p>
            <a:fld id="{2985A7AB-62D5-BB49-9143-B22354004447}"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pic>
        <p:nvPicPr>
          <p:cNvPr id="2" name="Picture 1" descr="NCDOT_PowerPoint_Template_Inside-02-01.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61377359"/>
      </p:ext>
    </p:extLst>
  </p:cSld>
  <p:clrMap bg1="lt1" tx1="dk1" bg2="lt2" tx2="dk2" accent1="accent1" accent2="accent2" accent3="accent3" accent4="accent4" accent5="accent5" accent6="accent6" hlink="hlink" folHlink="folHlink"/>
  <p:sldLayoutIdLst>
    <p:sldLayoutId id="2147483684" r:id="rId1"/>
    <p:sldLayoutId id="2147483685" r:id="rId2"/>
  </p:sldLayoutIdLst>
  <p:hf hdr="0" ftr="0" dt="0"/>
  <p:txStyles>
    <p:titleStyle>
      <a:lvl1pPr algn="l" defTabSz="457200" rtl="0" eaLnBrk="1" latinLnBrk="0" hangingPunct="1">
        <a:spcBef>
          <a:spcPct val="0"/>
        </a:spcBef>
        <a:buNone/>
        <a:defRPr sz="3600" kern="1200">
          <a:solidFill>
            <a:schemeClr val="tx1">
              <a:lumMod val="75000"/>
              <a:lumOff val="25000"/>
            </a:schemeClr>
          </a:solidFill>
          <a:latin typeface=""/>
          <a:ea typeface="+mj-ea"/>
          <a:cs typeface="+mj-cs"/>
        </a:defRPr>
      </a:lvl1pPr>
    </p:titleStyle>
    <p:bodyStyle>
      <a:lvl1pPr marL="342900" indent="-342900" algn="l" defTabSz="457200" rtl="0" eaLnBrk="1" latinLnBrk="0" hangingPunct="1">
        <a:spcBef>
          <a:spcPct val="20000"/>
        </a:spcBef>
        <a:buFont typeface="Arial"/>
        <a:buChar char="•"/>
        <a:defRPr sz="3200" kern="1200" baseline="0">
          <a:solidFill>
            <a:schemeClr val="tx1">
              <a:lumMod val="75000"/>
              <a:lumOff val="25000"/>
            </a:schemeClr>
          </a:solidFill>
          <a:latin typeface=""/>
          <a:ea typeface="+mn-ea"/>
          <a:cs typeface="+mn-cs"/>
        </a:defRPr>
      </a:lvl1pPr>
      <a:lvl2pPr marL="742950" indent="-285750" algn="l" defTabSz="457200" rtl="0" eaLnBrk="1" latinLnBrk="0" hangingPunct="1">
        <a:spcBef>
          <a:spcPct val="20000"/>
        </a:spcBef>
        <a:buFont typeface="Arial"/>
        <a:buChar char="•"/>
        <a:defRPr sz="2800" kern="1200" baseline="0">
          <a:solidFill>
            <a:schemeClr val="tx1">
              <a:lumMod val="75000"/>
              <a:lumOff val="25000"/>
            </a:schemeClr>
          </a:solidFill>
          <a:latin typeface=""/>
          <a:ea typeface="+mn-ea"/>
          <a:cs typeface="+mn-cs"/>
        </a:defRPr>
      </a:lvl2pPr>
      <a:lvl3pPr marL="1143000" indent="-228600" algn="l" defTabSz="457200" rtl="0" eaLnBrk="1" latinLnBrk="0" hangingPunct="1">
        <a:spcBef>
          <a:spcPct val="20000"/>
        </a:spcBef>
        <a:buFont typeface="Arial"/>
        <a:buChar char="•"/>
        <a:defRPr sz="2400" kern="1200" baseline="0">
          <a:solidFill>
            <a:schemeClr val="tx1">
              <a:lumMod val="75000"/>
              <a:lumOff val="25000"/>
            </a:schemeClr>
          </a:solidFill>
          <a:latin typeface=""/>
          <a:ea typeface="+mn-ea"/>
          <a:cs typeface="+mn-cs"/>
        </a:defRPr>
      </a:lvl3pPr>
      <a:lvl4pPr marL="1600200" indent="-228600" algn="l" defTabSz="457200" rtl="0" eaLnBrk="1" latinLnBrk="0" hangingPunct="1">
        <a:spcBef>
          <a:spcPct val="20000"/>
        </a:spcBef>
        <a:buFont typeface="Arial"/>
        <a:buChar char="•"/>
        <a:defRPr sz="2000" kern="1200" baseline="0">
          <a:solidFill>
            <a:schemeClr val="tx1">
              <a:lumMod val="75000"/>
              <a:lumOff val="25000"/>
            </a:schemeClr>
          </a:solidFill>
          <a:latin typeface=""/>
          <a:ea typeface="+mn-ea"/>
          <a:cs typeface="+mn-cs"/>
        </a:defRPr>
      </a:lvl4pPr>
      <a:lvl5pPr marL="2057400" indent="-228600" algn="l" defTabSz="457200" rtl="0" eaLnBrk="1" latinLnBrk="0" hangingPunct="1">
        <a:spcBef>
          <a:spcPct val="20000"/>
        </a:spcBef>
        <a:buFont typeface="Arial"/>
        <a:buChar char="•"/>
        <a:defRPr sz="2000" kern="1200" baseline="0">
          <a:solidFill>
            <a:schemeClr val="tx1">
              <a:lumMod val="75000"/>
              <a:lumOff val="25000"/>
            </a:schemeClr>
          </a:solidFill>
          <a:latin typeface=""/>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15.JPG"/><Relationship Id="rId4" Type="http://schemas.openxmlformats.org/officeDocument/2006/relationships/image" Target="../media/image1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hyperlink" Target="https://connect.ncdot.gov/projects/construction/Pages/Construction-Resources.aspx" TargetMode="External"/><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hyperlink" Target="https://connect.ncdot.gov/projects/construction/Pages/default.aspx" TargetMode="Externa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vmlDrawing" Target="../drawings/vmlDrawing2.vml"/><Relationship Id="rId5" Type="http://schemas.openxmlformats.org/officeDocument/2006/relationships/image" Target="../media/image18.png"/><Relationship Id="rId4" Type="http://schemas.openxmlformats.org/officeDocument/2006/relationships/oleObject" Target="../embeddings/oleObject2.bin"/></Relationships>
</file>

<file path=ppt/slides/_rels/slide26.xml.rels><?xml version="1.0" encoding="UTF-8" standalone="yes"?>
<Relationships xmlns="http://schemas.openxmlformats.org/package/2006/relationships"><Relationship Id="rId3" Type="http://schemas.openxmlformats.org/officeDocument/2006/relationships/hyperlink" Target="https://connect.ncdot.gov/projects/construction/Pages/default.aspx" TargetMode="External"/><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hyperlink" Target="https://connect.ncdot.gov/projects/construction/Pages/default.aspx" TargetMode="External"/><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hyperlink" Target="https://connect.ncdot.gov/letting/12%20Month%20Tentative%20Letting%20Library/ContractResurfacing-12MLL-Feb27-2014.pdf"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0.emf"/><Relationship Id="rId4" Type="http://schemas.openxmlformats.org/officeDocument/2006/relationships/oleObject" Target="../embeddings/oleObject1.bin"/></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laceholder 1"/>
          <p:cNvSpPr txBox="1">
            <a:spLocks/>
          </p:cNvSpPr>
          <p:nvPr/>
        </p:nvSpPr>
        <p:spPr>
          <a:xfrm>
            <a:off x="174123" y="3515557"/>
            <a:ext cx="8870013" cy="1436864"/>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tx1">
                    <a:lumMod val="75000"/>
                    <a:lumOff val="25000"/>
                  </a:schemeClr>
                </a:solidFill>
                <a:latin typeface=""/>
                <a:ea typeface="+mj-ea"/>
                <a:cs typeface="+mj-cs"/>
              </a:defRPr>
            </a:lvl1pPr>
          </a:lstStyle>
          <a:p>
            <a:pPr algn="ctr"/>
            <a:r>
              <a:rPr lang="en-US" b="1" dirty="0" smtClean="0">
                <a:solidFill>
                  <a:prstClr val="black">
                    <a:lumMod val="75000"/>
                    <a:lumOff val="25000"/>
                  </a:prstClr>
                </a:solidFill>
              </a:rPr>
              <a:t>CAPA 2014 Annual Meeting</a:t>
            </a:r>
          </a:p>
          <a:p>
            <a:pPr algn="ctr"/>
            <a:r>
              <a:rPr lang="en-US" b="1" dirty="0" smtClean="0">
                <a:solidFill>
                  <a:prstClr val="black">
                    <a:lumMod val="75000"/>
                    <a:lumOff val="25000"/>
                  </a:prstClr>
                </a:solidFill>
              </a:rPr>
              <a:t>Construction &amp; Materials Topics</a:t>
            </a:r>
            <a:endParaRPr lang="en-US" b="1" dirty="0">
              <a:solidFill>
                <a:prstClr val="black">
                  <a:lumMod val="75000"/>
                  <a:lumOff val="25000"/>
                </a:prstClr>
              </a:solidFill>
            </a:endParaRPr>
          </a:p>
        </p:txBody>
      </p:sp>
      <p:sp>
        <p:nvSpPr>
          <p:cNvPr id="3" name="Rectangle 2"/>
          <p:cNvSpPr/>
          <p:nvPr/>
        </p:nvSpPr>
        <p:spPr>
          <a:xfrm>
            <a:off x="1704514" y="5202556"/>
            <a:ext cx="3160450" cy="923330"/>
          </a:xfrm>
          <a:prstGeom prst="rect">
            <a:avLst/>
          </a:prstGeom>
        </p:spPr>
        <p:txBody>
          <a:bodyPr wrap="square">
            <a:spAutoFit/>
          </a:bodyPr>
          <a:lstStyle/>
          <a:p>
            <a:r>
              <a:rPr lang="en-US" b="1" dirty="0" smtClean="0">
                <a:solidFill>
                  <a:prstClr val="black">
                    <a:lumMod val="65000"/>
                    <a:lumOff val="35000"/>
                  </a:prstClr>
                </a:solidFill>
                <a:latin typeface=""/>
              </a:rPr>
              <a:t>Ron Hancock, </a:t>
            </a:r>
            <a:r>
              <a:rPr lang="en-US" b="1" dirty="0">
                <a:solidFill>
                  <a:prstClr val="black">
                    <a:lumMod val="65000"/>
                    <a:lumOff val="35000"/>
                  </a:prstClr>
                </a:solidFill>
                <a:latin typeface=""/>
              </a:rPr>
              <a:t>PE</a:t>
            </a:r>
          </a:p>
          <a:p>
            <a:r>
              <a:rPr lang="en-US" dirty="0">
                <a:solidFill>
                  <a:prstClr val="black">
                    <a:lumMod val="65000"/>
                    <a:lumOff val="35000"/>
                  </a:prstClr>
                </a:solidFill>
                <a:latin typeface=""/>
              </a:rPr>
              <a:t>State </a:t>
            </a:r>
            <a:r>
              <a:rPr lang="en-US" dirty="0" smtClean="0">
                <a:solidFill>
                  <a:prstClr val="black">
                    <a:lumMod val="65000"/>
                    <a:lumOff val="35000"/>
                  </a:prstClr>
                </a:solidFill>
                <a:latin typeface=""/>
              </a:rPr>
              <a:t>Construction </a:t>
            </a:r>
            <a:r>
              <a:rPr lang="en-US" dirty="0">
                <a:solidFill>
                  <a:prstClr val="black">
                    <a:lumMod val="65000"/>
                    <a:lumOff val="35000"/>
                  </a:prstClr>
                </a:solidFill>
                <a:latin typeface=""/>
              </a:rPr>
              <a:t>Engineer</a:t>
            </a:r>
          </a:p>
          <a:p>
            <a:endParaRPr lang="en-US" dirty="0">
              <a:solidFill>
                <a:prstClr val="black">
                  <a:lumMod val="65000"/>
                  <a:lumOff val="35000"/>
                </a:prstClr>
              </a:solidFill>
              <a:latin typeface=""/>
            </a:endParaRPr>
          </a:p>
        </p:txBody>
      </p:sp>
      <p:sp>
        <p:nvSpPr>
          <p:cNvPr id="4" name="Rectangle 3"/>
          <p:cNvSpPr/>
          <p:nvPr/>
        </p:nvSpPr>
        <p:spPr>
          <a:xfrm>
            <a:off x="5115018" y="5213396"/>
            <a:ext cx="3160450" cy="923330"/>
          </a:xfrm>
          <a:prstGeom prst="rect">
            <a:avLst/>
          </a:prstGeom>
        </p:spPr>
        <p:txBody>
          <a:bodyPr wrap="square">
            <a:spAutoFit/>
          </a:bodyPr>
          <a:lstStyle/>
          <a:p>
            <a:r>
              <a:rPr lang="en-US" b="1" dirty="0" smtClean="0">
                <a:solidFill>
                  <a:prstClr val="black">
                    <a:lumMod val="65000"/>
                    <a:lumOff val="35000"/>
                  </a:prstClr>
                </a:solidFill>
                <a:latin typeface=""/>
              </a:rPr>
              <a:t>Chris Peoples, </a:t>
            </a:r>
            <a:r>
              <a:rPr lang="en-US" b="1" dirty="0">
                <a:solidFill>
                  <a:prstClr val="black">
                    <a:lumMod val="65000"/>
                    <a:lumOff val="35000"/>
                  </a:prstClr>
                </a:solidFill>
                <a:latin typeface=""/>
              </a:rPr>
              <a:t>PE</a:t>
            </a:r>
          </a:p>
          <a:p>
            <a:r>
              <a:rPr lang="en-US" dirty="0">
                <a:solidFill>
                  <a:prstClr val="black">
                    <a:lumMod val="65000"/>
                    <a:lumOff val="35000"/>
                  </a:prstClr>
                </a:solidFill>
                <a:latin typeface=""/>
              </a:rPr>
              <a:t>State </a:t>
            </a:r>
            <a:r>
              <a:rPr lang="en-US" dirty="0" smtClean="0">
                <a:solidFill>
                  <a:prstClr val="black">
                    <a:lumMod val="65000"/>
                    <a:lumOff val="35000"/>
                  </a:prstClr>
                </a:solidFill>
                <a:latin typeface=""/>
              </a:rPr>
              <a:t>Materials Engineer</a:t>
            </a:r>
            <a:endParaRPr lang="en-US" dirty="0">
              <a:solidFill>
                <a:prstClr val="black">
                  <a:lumMod val="65000"/>
                  <a:lumOff val="35000"/>
                </a:prstClr>
              </a:solidFill>
              <a:latin typeface=""/>
            </a:endParaRPr>
          </a:p>
          <a:p>
            <a:endParaRPr lang="en-US" dirty="0">
              <a:solidFill>
                <a:prstClr val="black">
                  <a:lumMod val="65000"/>
                  <a:lumOff val="35000"/>
                </a:prstClr>
              </a:solidFill>
              <a:latin typeface=""/>
            </a:endParaRPr>
          </a:p>
        </p:txBody>
      </p:sp>
    </p:spTree>
    <p:extLst>
      <p:ext uri="{BB962C8B-B14F-4D97-AF65-F5344CB8AC3E}">
        <p14:creationId xmlns:p14="http://schemas.microsoft.com/office/powerpoint/2010/main" val="8660807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57200" y="693682"/>
            <a:ext cx="8229600" cy="72395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lumMod val="75000"/>
                    <a:lumOff val="25000"/>
                  </a:schemeClr>
                </a:solidFill>
                <a:latin typeface="Helvetica"/>
                <a:ea typeface="+mn-ea"/>
                <a:cs typeface="Helvetica"/>
              </a:defRPr>
            </a:lvl1pPr>
            <a:lvl2pPr marL="742950" indent="-285750" algn="l" defTabSz="457200" rtl="0" eaLnBrk="1" latinLnBrk="0" hangingPunct="1">
              <a:spcBef>
                <a:spcPct val="20000"/>
              </a:spcBef>
              <a:buFont typeface="Arial"/>
              <a:buChar char="•"/>
              <a:defRPr sz="2800" kern="1200">
                <a:solidFill>
                  <a:schemeClr val="tx1">
                    <a:lumMod val="75000"/>
                    <a:lumOff val="25000"/>
                  </a:schemeClr>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lumMod val="75000"/>
                    <a:lumOff val="25000"/>
                  </a:schemeClr>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lumMod val="75000"/>
                    <a:lumOff val="25000"/>
                  </a:schemeClr>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lumMod val="75000"/>
                    <a:lumOff val="25000"/>
                  </a:schemeClr>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1" u="sng" smtClean="0">
                <a:solidFill>
                  <a:srgbClr val="C00000"/>
                </a:solidFill>
              </a:rPr>
              <a:t>Warm Mix Asphalt (WMA)</a:t>
            </a:r>
            <a:endParaRPr lang="en-US" b="1" u="sng" dirty="0">
              <a:solidFill>
                <a:srgbClr val="C00000"/>
              </a:solidFill>
            </a:endParaRPr>
          </a:p>
        </p:txBody>
      </p:sp>
      <p:graphicFrame>
        <p:nvGraphicFramePr>
          <p:cNvPr id="4" name="Content Placeholder 5"/>
          <p:cNvGraphicFramePr>
            <a:graphicFrameLocks/>
          </p:cNvGraphicFramePr>
          <p:nvPr>
            <p:extLst>
              <p:ext uri="{D42A27DB-BD31-4B8C-83A1-F6EECF244321}">
                <p14:modId xmlns:p14="http://schemas.microsoft.com/office/powerpoint/2010/main" val="4121626213"/>
              </p:ext>
            </p:extLst>
          </p:nvPr>
        </p:nvGraphicFramePr>
        <p:xfrm>
          <a:off x="1333499" y="1600200"/>
          <a:ext cx="6477001" cy="2325791"/>
        </p:xfrm>
        <a:graphic>
          <a:graphicData uri="http://schemas.openxmlformats.org/drawingml/2006/table">
            <a:tbl>
              <a:tblPr firstRow="1" firstCol="1" lastRow="1" lastCol="1" bandRow="1" bandCol="1"/>
              <a:tblGrid>
                <a:gridCol w="1553865"/>
                <a:gridCol w="2181223"/>
                <a:gridCol w="2741913"/>
              </a:tblGrid>
              <a:tr h="646565">
                <a:tc gridSpan="3">
                  <a:txBody>
                    <a:bodyPr/>
                    <a:lstStyle/>
                    <a:p>
                      <a:pPr marL="0" marR="0" algn="ctr">
                        <a:spcBef>
                          <a:spcPts val="0"/>
                        </a:spcBef>
                        <a:spcAft>
                          <a:spcPts val="0"/>
                        </a:spcAft>
                      </a:pPr>
                      <a:r>
                        <a:rPr lang="en-US" sz="1600" b="1" dirty="0" smtClean="0">
                          <a:effectLst/>
                          <a:latin typeface="Times New Roman"/>
                          <a:ea typeface="Times New Roman"/>
                        </a:rPr>
                        <a:t>TABLE 610-1</a:t>
                      </a:r>
                      <a:br>
                        <a:rPr lang="en-US" sz="1600" b="1" dirty="0" smtClean="0">
                          <a:effectLst/>
                          <a:latin typeface="Times New Roman"/>
                          <a:ea typeface="Times New Roman"/>
                        </a:rPr>
                      </a:br>
                      <a:r>
                        <a:rPr lang="en-US" sz="1600" b="1" dirty="0" smtClean="0">
                          <a:effectLst/>
                          <a:latin typeface="Times New Roman"/>
                          <a:ea typeface="Times New Roman"/>
                        </a:rPr>
                        <a:t>MIXING TEMPERATURE AT THE ASPHALT PLANT</a:t>
                      </a:r>
                      <a:endParaRPr lang="en-US" sz="1600"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r>
              <a:tr h="709377">
                <a:tc>
                  <a:txBody>
                    <a:bodyPr/>
                    <a:lstStyle/>
                    <a:p>
                      <a:pPr marL="0" marR="0" algn="ctr">
                        <a:spcBef>
                          <a:spcPts val="0"/>
                        </a:spcBef>
                        <a:spcAft>
                          <a:spcPts val="0"/>
                        </a:spcAft>
                      </a:pPr>
                      <a:r>
                        <a:rPr lang="en-US" sz="1600" b="1" dirty="0">
                          <a:effectLst/>
                          <a:latin typeface="Times New Roman"/>
                          <a:ea typeface="Times New Roman"/>
                        </a:rPr>
                        <a:t>Binder Grade</a:t>
                      </a:r>
                      <a:endParaRPr lang="en-US" sz="1600"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600" b="1" dirty="0">
                          <a:solidFill>
                            <a:schemeClr val="tx1"/>
                          </a:solidFill>
                          <a:effectLst/>
                          <a:latin typeface="Times New Roman"/>
                          <a:ea typeface="Times New Roman"/>
                        </a:rPr>
                        <a:t>HMA </a:t>
                      </a:r>
                      <a:endParaRPr lang="en-US" sz="1600" dirty="0">
                        <a:solidFill>
                          <a:schemeClr val="tx1"/>
                        </a:solidFill>
                        <a:effectLst/>
                        <a:latin typeface="Times New Roman"/>
                        <a:ea typeface="Times New Roman"/>
                      </a:endParaRPr>
                    </a:p>
                    <a:p>
                      <a:pPr marL="0" marR="0" algn="ctr">
                        <a:spcBef>
                          <a:spcPts val="0"/>
                        </a:spcBef>
                        <a:spcAft>
                          <a:spcPts val="0"/>
                        </a:spcAft>
                      </a:pPr>
                      <a:r>
                        <a:rPr lang="en-US" sz="1600" b="1" dirty="0">
                          <a:effectLst/>
                          <a:latin typeface="Times New Roman"/>
                          <a:ea typeface="Times New Roman"/>
                        </a:rPr>
                        <a:t>JMF Temperature</a:t>
                      </a:r>
                      <a:endParaRPr lang="en-US" sz="1600" dirty="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600" b="1" dirty="0">
                          <a:solidFill>
                            <a:srgbClr val="FF0000"/>
                          </a:solidFill>
                          <a:effectLst/>
                          <a:latin typeface="Times New Roman"/>
                          <a:ea typeface="Times New Roman"/>
                        </a:rPr>
                        <a:t>WMA </a:t>
                      </a:r>
                      <a:endParaRPr lang="en-US" sz="1600" dirty="0">
                        <a:solidFill>
                          <a:srgbClr val="FF0000"/>
                        </a:solidFill>
                        <a:effectLst/>
                        <a:latin typeface="Times New Roman"/>
                        <a:ea typeface="Times New Roman"/>
                      </a:endParaRPr>
                    </a:p>
                    <a:p>
                      <a:pPr marL="0" marR="0" algn="ctr">
                        <a:spcBef>
                          <a:spcPts val="0"/>
                        </a:spcBef>
                        <a:spcAft>
                          <a:spcPts val="0"/>
                        </a:spcAft>
                      </a:pPr>
                      <a:r>
                        <a:rPr lang="en-US" sz="1600" b="1" dirty="0">
                          <a:solidFill>
                            <a:srgbClr val="FF0000"/>
                          </a:solidFill>
                          <a:effectLst/>
                          <a:latin typeface="Times New Roman"/>
                          <a:ea typeface="Times New Roman"/>
                        </a:rPr>
                        <a:t>JMF Temperature Range</a:t>
                      </a:r>
                      <a:endParaRPr lang="en-US" sz="1600" dirty="0">
                        <a:solidFill>
                          <a:srgbClr val="FF0000"/>
                        </a:solidFill>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23283">
                <a:tc>
                  <a:txBody>
                    <a:bodyPr/>
                    <a:lstStyle/>
                    <a:p>
                      <a:pPr marL="0" marR="0" algn="ctr">
                        <a:spcBef>
                          <a:spcPts val="0"/>
                        </a:spcBef>
                        <a:spcAft>
                          <a:spcPts val="0"/>
                        </a:spcAft>
                      </a:pPr>
                      <a:r>
                        <a:rPr lang="en-US" sz="1600" dirty="0">
                          <a:effectLst/>
                          <a:latin typeface="Times New Roman"/>
                          <a:ea typeface="Times New Roman"/>
                        </a:rPr>
                        <a:t>PG 64-22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600" dirty="0">
                          <a:effectLst/>
                          <a:latin typeface="Times New Roman"/>
                          <a:ea typeface="Times New Roman"/>
                        </a:rPr>
                        <a:t>300°F</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600" dirty="0">
                          <a:solidFill>
                            <a:srgbClr val="FF0000"/>
                          </a:solidFill>
                          <a:effectLst/>
                          <a:latin typeface="Times New Roman"/>
                          <a:ea typeface="Times New Roman"/>
                        </a:rPr>
                        <a:t>225 - 275°F</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23283">
                <a:tc>
                  <a:txBody>
                    <a:bodyPr/>
                    <a:lstStyle/>
                    <a:p>
                      <a:pPr marL="0" marR="0" algn="ctr">
                        <a:spcBef>
                          <a:spcPts val="0"/>
                        </a:spcBef>
                        <a:spcAft>
                          <a:spcPts val="0"/>
                        </a:spcAft>
                      </a:pPr>
                      <a:r>
                        <a:rPr lang="en-US" sz="1600" dirty="0">
                          <a:effectLst/>
                          <a:latin typeface="Times New Roman"/>
                          <a:ea typeface="Times New Roman"/>
                        </a:rPr>
                        <a:t>PG 70-22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600" dirty="0" smtClean="0">
                          <a:effectLst/>
                          <a:latin typeface="Times New Roman"/>
                          <a:ea typeface="Times New Roman"/>
                        </a:rPr>
                        <a:t>315°F</a:t>
                      </a:r>
                      <a:endParaRPr lang="en-US" sz="1600" dirty="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600" dirty="0" smtClean="0">
                          <a:solidFill>
                            <a:srgbClr val="FF0000"/>
                          </a:solidFill>
                          <a:effectLst/>
                          <a:latin typeface="Times New Roman"/>
                          <a:ea typeface="Times New Roman"/>
                        </a:rPr>
                        <a:t>240 - 290°F</a:t>
                      </a:r>
                      <a:endParaRPr lang="en-US" sz="1600" dirty="0">
                        <a:solidFill>
                          <a:srgbClr val="FF0000"/>
                        </a:solidFill>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23283">
                <a:tc>
                  <a:txBody>
                    <a:bodyPr/>
                    <a:lstStyle/>
                    <a:p>
                      <a:pPr marL="0" marR="0" algn="ctr">
                        <a:spcBef>
                          <a:spcPts val="0"/>
                        </a:spcBef>
                        <a:spcAft>
                          <a:spcPts val="0"/>
                        </a:spcAft>
                      </a:pPr>
                      <a:r>
                        <a:rPr lang="en-US" sz="1600" dirty="0">
                          <a:effectLst/>
                          <a:latin typeface="Times New Roman"/>
                          <a:ea typeface="Times New Roman"/>
                        </a:rPr>
                        <a:t>PG 76-22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600" dirty="0">
                          <a:effectLst/>
                          <a:latin typeface="Times New Roman"/>
                          <a:ea typeface="Times New Roman"/>
                        </a:rPr>
                        <a:t>335°F</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a:spcBef>
                          <a:spcPts val="0"/>
                        </a:spcBef>
                        <a:spcAft>
                          <a:spcPts val="0"/>
                        </a:spcAft>
                        <a:tabLst/>
                      </a:pPr>
                      <a:r>
                        <a:rPr lang="en-US" sz="1600" dirty="0" smtClean="0">
                          <a:solidFill>
                            <a:srgbClr val="FF0000"/>
                          </a:solidFill>
                          <a:effectLst/>
                          <a:latin typeface="Times New Roman"/>
                          <a:ea typeface="Times New Roman"/>
                        </a:rPr>
                        <a:t>260 - 310°F</a:t>
                      </a:r>
                      <a:endParaRPr lang="en-US" sz="1600" dirty="0">
                        <a:solidFill>
                          <a:srgbClr val="FF0000"/>
                        </a:solidFill>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5" name="Content Placeholder 7"/>
          <p:cNvSpPr txBox="1">
            <a:spLocks/>
          </p:cNvSpPr>
          <p:nvPr/>
        </p:nvSpPr>
        <p:spPr>
          <a:xfrm>
            <a:off x="1333499" y="3962400"/>
            <a:ext cx="6477002" cy="249095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lumMod val="75000"/>
                    <a:lumOff val="25000"/>
                  </a:schemeClr>
                </a:solidFill>
                <a:latin typeface="Helvetica"/>
                <a:ea typeface="+mn-ea"/>
                <a:cs typeface="Helvetica"/>
              </a:defRPr>
            </a:lvl1pPr>
            <a:lvl2pPr marL="742950" indent="-285750" algn="l" defTabSz="457200" rtl="0" eaLnBrk="1" latinLnBrk="0" hangingPunct="1">
              <a:spcBef>
                <a:spcPct val="20000"/>
              </a:spcBef>
              <a:buFont typeface="Arial"/>
              <a:buChar char="•"/>
              <a:defRPr sz="2800" kern="1200">
                <a:solidFill>
                  <a:schemeClr val="tx1">
                    <a:lumMod val="75000"/>
                    <a:lumOff val="25000"/>
                  </a:schemeClr>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lumMod val="75000"/>
                    <a:lumOff val="25000"/>
                  </a:schemeClr>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lumMod val="75000"/>
                    <a:lumOff val="25000"/>
                  </a:schemeClr>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lumMod val="75000"/>
                    <a:lumOff val="25000"/>
                  </a:schemeClr>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800" u="sng" smtClean="0">
                <a:solidFill>
                  <a:schemeClr val="tx1"/>
                </a:solidFill>
              </a:rPr>
              <a:t>Old Note: </a:t>
            </a:r>
          </a:p>
          <a:p>
            <a:pPr marL="0" indent="0">
              <a:buFont typeface="Arial"/>
              <a:buNone/>
            </a:pPr>
            <a:r>
              <a:rPr lang="en-US" sz="1600" smtClean="0">
                <a:solidFill>
                  <a:schemeClr val="tx1"/>
                </a:solidFill>
              </a:rPr>
              <a:t>When WMA is used, the Asphalt Design Engineer (after consultation with the Contractor) will set the mixing temperature at the plant within the allowable temperature range of 225</a:t>
            </a:r>
            <a:r>
              <a:rPr lang="en-US" sz="1600" smtClean="0">
                <a:solidFill>
                  <a:schemeClr val="tx1"/>
                </a:solidFill>
                <a:sym typeface="Symbol"/>
              </a:rPr>
              <a:t> F  to 275 F.</a:t>
            </a:r>
          </a:p>
          <a:p>
            <a:pPr marL="0" indent="0">
              <a:buFont typeface="Arial"/>
              <a:buNone/>
            </a:pPr>
            <a:r>
              <a:rPr lang="en-US" sz="2000" u="sng" smtClean="0">
                <a:solidFill>
                  <a:srgbClr val="FF0000"/>
                </a:solidFill>
                <a:sym typeface="Symbol"/>
              </a:rPr>
              <a:t>New Note:</a:t>
            </a:r>
          </a:p>
          <a:p>
            <a:pPr marL="0" indent="0">
              <a:buFont typeface="Arial"/>
              <a:buNone/>
            </a:pPr>
            <a:r>
              <a:rPr lang="en-US" sz="1600" smtClean="0">
                <a:solidFill>
                  <a:srgbClr val="FF0000"/>
                </a:solidFill>
                <a:sym typeface="Symbol"/>
              </a:rPr>
              <a:t>The mix temperature, when checked in the truck at the roadway, shall be within plus 1</a:t>
            </a:r>
            <a:r>
              <a:rPr lang="en-US" sz="1600" smtClean="0">
                <a:solidFill>
                  <a:srgbClr val="FF0000"/>
                </a:solidFill>
              </a:rPr>
              <a:t>5</a:t>
            </a:r>
            <a:r>
              <a:rPr lang="en-US" sz="1600" smtClean="0">
                <a:solidFill>
                  <a:srgbClr val="FF0000"/>
                </a:solidFill>
                <a:sym typeface="Symbol"/>
              </a:rPr>
              <a:t> F and minus 2</a:t>
            </a:r>
            <a:r>
              <a:rPr lang="en-US" sz="1600" smtClean="0">
                <a:solidFill>
                  <a:srgbClr val="FF0000"/>
                </a:solidFill>
              </a:rPr>
              <a:t>5</a:t>
            </a:r>
            <a:r>
              <a:rPr lang="en-US" sz="1600" smtClean="0">
                <a:solidFill>
                  <a:srgbClr val="FF0000"/>
                </a:solidFill>
                <a:sym typeface="Symbol"/>
              </a:rPr>
              <a:t> F of the temperature specified on the JMF.</a:t>
            </a:r>
            <a:endParaRPr lang="en-US" sz="1600" dirty="0">
              <a:solidFill>
                <a:srgbClr val="FF0000"/>
              </a:solidFill>
              <a:sym typeface="Symbol"/>
            </a:endParaRPr>
          </a:p>
        </p:txBody>
      </p:sp>
    </p:spTree>
    <p:extLst>
      <p:ext uri="{BB962C8B-B14F-4D97-AF65-F5344CB8AC3E}">
        <p14:creationId xmlns:p14="http://schemas.microsoft.com/office/powerpoint/2010/main" val="19089542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444500" y="946150"/>
            <a:ext cx="8229600" cy="11430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lumMod val="75000"/>
                    <a:lumOff val="25000"/>
                  </a:schemeClr>
                </a:solidFill>
                <a:latin typeface="Helvetica"/>
                <a:ea typeface="+mn-ea"/>
                <a:cs typeface="Helvetica"/>
              </a:defRPr>
            </a:lvl1pPr>
            <a:lvl2pPr marL="742950" indent="-285750" algn="l" defTabSz="457200" rtl="0" eaLnBrk="1" latinLnBrk="0" hangingPunct="1">
              <a:spcBef>
                <a:spcPct val="20000"/>
              </a:spcBef>
              <a:buFont typeface="Arial"/>
              <a:buChar char="•"/>
              <a:defRPr sz="2800" kern="1200">
                <a:solidFill>
                  <a:schemeClr val="tx1">
                    <a:lumMod val="75000"/>
                    <a:lumOff val="25000"/>
                  </a:schemeClr>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lumMod val="75000"/>
                    <a:lumOff val="25000"/>
                  </a:schemeClr>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lumMod val="75000"/>
                    <a:lumOff val="25000"/>
                  </a:schemeClr>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lumMod val="75000"/>
                    <a:lumOff val="25000"/>
                  </a:schemeClr>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en-US" dirty="0" smtClean="0">
                <a:solidFill>
                  <a:srgbClr val="FF0000"/>
                </a:solidFill>
              </a:rPr>
              <a:t> </a:t>
            </a:r>
            <a:r>
              <a:rPr lang="en-US" altLang="en-US" dirty="0" smtClean="0">
                <a:solidFill>
                  <a:srgbClr val="C00000"/>
                </a:solidFill>
              </a:rPr>
              <a:t>Other 2013 Specification Changes</a:t>
            </a:r>
          </a:p>
        </p:txBody>
      </p:sp>
      <p:pic>
        <p:nvPicPr>
          <p:cNvPr id="9218" name="Picture 2"/>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bwMode="auto">
          <a:xfrm>
            <a:off x="2793304" y="1532097"/>
            <a:ext cx="3632548" cy="4841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27750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457200" y="1371600"/>
            <a:ext cx="8229600" cy="836613"/>
          </a:xfrm>
        </p:spPr>
        <p:txBody>
          <a:bodyPr/>
          <a:lstStyle/>
          <a:p>
            <a:r>
              <a:rPr lang="en-US" altLang="en-US" u="sng" smtClean="0"/>
              <a:t>Air &amp; Surface Temperatures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203983861"/>
              </p:ext>
            </p:extLst>
          </p:nvPr>
        </p:nvGraphicFramePr>
        <p:xfrm>
          <a:off x="495300" y="2057400"/>
          <a:ext cx="8229600" cy="2545080"/>
        </p:xfrm>
        <a:graphic>
          <a:graphicData uri="http://schemas.openxmlformats.org/drawingml/2006/table">
            <a:tbl>
              <a:tblPr firstRow="1" firstCol="1" lastRow="1" lastCol="1" bandRow="1" bandCol="1">
                <a:tableStyleId>{5C22544A-7EE6-4342-B048-85BDC9FD1C3A}</a:tableStyleId>
              </a:tblPr>
              <a:tblGrid>
                <a:gridCol w="3336280"/>
                <a:gridCol w="2340498"/>
                <a:gridCol w="2552822"/>
              </a:tblGrid>
              <a:tr h="624840">
                <a:tc gridSpan="3">
                  <a:txBody>
                    <a:bodyPr/>
                    <a:lstStyle/>
                    <a:p>
                      <a:pPr marL="0" marR="0" algn="ctr">
                        <a:spcBef>
                          <a:spcPts val="0"/>
                        </a:spcBef>
                        <a:spcAft>
                          <a:spcPts val="0"/>
                        </a:spcAft>
                      </a:pPr>
                      <a:r>
                        <a:rPr lang="en-US" sz="1800" dirty="0">
                          <a:solidFill>
                            <a:schemeClr val="tx1"/>
                          </a:solidFill>
                          <a:effectLst/>
                        </a:rPr>
                        <a:t>TABLE 610-5</a:t>
                      </a:r>
                      <a:br>
                        <a:rPr lang="en-US" sz="1800" dirty="0">
                          <a:solidFill>
                            <a:schemeClr val="tx1"/>
                          </a:solidFill>
                          <a:effectLst/>
                        </a:rPr>
                      </a:br>
                      <a:r>
                        <a:rPr lang="en-US" sz="1800" dirty="0">
                          <a:solidFill>
                            <a:schemeClr val="tx1"/>
                          </a:solidFill>
                          <a:effectLst/>
                        </a:rPr>
                        <a:t>PLACEMENT TEMPERATURES FOR ASPHALT</a:t>
                      </a:r>
                      <a:endParaRPr lang="en-US" sz="1800" dirty="0">
                        <a:solidFill>
                          <a:schemeClr val="tx1"/>
                        </a:solidFill>
                        <a:effectLst/>
                        <a:latin typeface="Times New Roman"/>
                        <a:ea typeface="Times New Roman"/>
                      </a:endParaRPr>
                    </a:p>
                  </a:txBody>
                  <a:tcPr marL="68580" marR="68580" marT="0" marB="0" anchor="ctr">
                    <a:noFill/>
                  </a:tcPr>
                </a:tc>
                <a:tc hMerge="1">
                  <a:txBody>
                    <a:bodyPr/>
                    <a:lstStyle/>
                    <a:p>
                      <a:endParaRPr lang="en-US"/>
                    </a:p>
                  </a:txBody>
                  <a:tcPr/>
                </a:tc>
                <a:tc hMerge="1">
                  <a:txBody>
                    <a:bodyPr/>
                    <a:lstStyle/>
                    <a:p>
                      <a:endParaRPr lang="en-US"/>
                    </a:p>
                  </a:txBody>
                  <a:tcPr/>
                </a:tc>
              </a:tr>
              <a:tr h="0">
                <a:tc>
                  <a:txBody>
                    <a:bodyPr/>
                    <a:lstStyle/>
                    <a:p>
                      <a:pPr marL="0" marR="0" algn="ctr">
                        <a:spcBef>
                          <a:spcPts val="0"/>
                        </a:spcBef>
                        <a:spcAft>
                          <a:spcPts val="0"/>
                        </a:spcAft>
                      </a:pPr>
                      <a:r>
                        <a:rPr lang="en-US" sz="1800" u="sng" dirty="0">
                          <a:solidFill>
                            <a:schemeClr val="tx1"/>
                          </a:solidFill>
                          <a:effectLst/>
                        </a:rPr>
                        <a:t>Asphalt Concrete Mix Type</a:t>
                      </a:r>
                      <a:endParaRPr lang="en-US" sz="1800" u="sng" dirty="0">
                        <a:solidFill>
                          <a:schemeClr val="tx1"/>
                        </a:solidFill>
                        <a:effectLst/>
                        <a:latin typeface="Times New Roman"/>
                        <a:ea typeface="Times New Roman"/>
                      </a:endParaRPr>
                    </a:p>
                  </a:txBody>
                  <a:tcPr marL="68580" marR="68580" marT="0" marB="0" anchor="ctr">
                    <a:noFill/>
                  </a:tcPr>
                </a:tc>
                <a:tc>
                  <a:txBody>
                    <a:bodyPr/>
                    <a:lstStyle/>
                    <a:p>
                      <a:pPr marL="0" marR="0" algn="ctr">
                        <a:spcBef>
                          <a:spcPts val="0"/>
                        </a:spcBef>
                        <a:spcAft>
                          <a:spcPts val="0"/>
                        </a:spcAft>
                      </a:pPr>
                      <a:r>
                        <a:rPr lang="en-US" sz="1800" u="sng" dirty="0">
                          <a:solidFill>
                            <a:schemeClr val="tx1"/>
                          </a:solidFill>
                          <a:effectLst/>
                          <a:highlight>
                            <a:srgbClr val="FFFF00"/>
                          </a:highlight>
                        </a:rPr>
                        <a:t>Minimum </a:t>
                      </a:r>
                      <a:r>
                        <a:rPr lang="en-US" sz="1800" u="sng" dirty="0" smtClean="0">
                          <a:solidFill>
                            <a:schemeClr val="tx1"/>
                          </a:solidFill>
                          <a:effectLst/>
                          <a:highlight>
                            <a:srgbClr val="FFFF00"/>
                          </a:highlight>
                        </a:rPr>
                        <a:t>Surface </a:t>
                      </a:r>
                      <a:r>
                        <a:rPr lang="en-US" sz="1800" u="sng" dirty="0">
                          <a:solidFill>
                            <a:schemeClr val="tx1"/>
                          </a:solidFill>
                          <a:effectLst/>
                          <a:highlight>
                            <a:srgbClr val="FFFF00"/>
                          </a:highlight>
                        </a:rPr>
                        <a:t>and </a:t>
                      </a:r>
                      <a:r>
                        <a:rPr lang="en-US" sz="1800" u="sng" dirty="0" smtClean="0">
                          <a:solidFill>
                            <a:schemeClr val="tx1"/>
                          </a:solidFill>
                          <a:effectLst/>
                          <a:highlight>
                            <a:srgbClr val="FFFF00"/>
                          </a:highlight>
                        </a:rPr>
                        <a:t>Air </a:t>
                      </a:r>
                      <a:r>
                        <a:rPr lang="en-US" sz="1800" u="sng" dirty="0">
                          <a:solidFill>
                            <a:schemeClr val="tx1"/>
                          </a:solidFill>
                          <a:effectLst/>
                          <a:highlight>
                            <a:srgbClr val="FFFF00"/>
                          </a:highlight>
                        </a:rPr>
                        <a:t>Temperatures</a:t>
                      </a:r>
                      <a:endParaRPr lang="en-US" sz="1800" u="sng" dirty="0">
                        <a:solidFill>
                          <a:schemeClr val="tx1"/>
                        </a:solidFill>
                        <a:effectLst/>
                        <a:latin typeface="Times New Roman"/>
                        <a:ea typeface="Times New Roman"/>
                      </a:endParaRPr>
                    </a:p>
                  </a:txBody>
                  <a:tcPr marL="68580" marR="68580" marT="0" marB="0" anchor="ctr">
                    <a:noFill/>
                  </a:tcPr>
                </a:tc>
                <a:tc>
                  <a:txBody>
                    <a:bodyPr/>
                    <a:lstStyle/>
                    <a:p>
                      <a:pPr marL="0" marR="0" algn="ctr">
                        <a:spcBef>
                          <a:spcPts val="0"/>
                        </a:spcBef>
                        <a:spcAft>
                          <a:spcPts val="0"/>
                        </a:spcAft>
                      </a:pPr>
                      <a:r>
                        <a:rPr lang="en-US" sz="1800" u="sng" strike="sngStrike" dirty="0">
                          <a:solidFill>
                            <a:schemeClr val="tx1"/>
                          </a:solidFill>
                          <a:effectLst/>
                        </a:rPr>
                        <a:t>Minimum Surface Temperature</a:t>
                      </a:r>
                      <a:endParaRPr lang="en-US" sz="1800" u="sng" dirty="0">
                        <a:solidFill>
                          <a:schemeClr val="tx1"/>
                        </a:solidFill>
                        <a:effectLst/>
                        <a:latin typeface="Times New Roman"/>
                        <a:ea typeface="Times New Roman"/>
                      </a:endParaRPr>
                    </a:p>
                  </a:txBody>
                  <a:tcPr marL="68580" marR="68580" marT="0" marB="0" anchor="ctr">
                    <a:noFill/>
                  </a:tcPr>
                </a:tc>
              </a:tr>
              <a:tr h="0">
                <a:tc>
                  <a:txBody>
                    <a:bodyPr/>
                    <a:lstStyle/>
                    <a:p>
                      <a:pPr marL="0" marR="0" algn="ctr">
                        <a:spcBef>
                          <a:spcPts val="0"/>
                        </a:spcBef>
                        <a:spcAft>
                          <a:spcPts val="0"/>
                        </a:spcAft>
                      </a:pPr>
                      <a:r>
                        <a:rPr lang="en-US" sz="1800" dirty="0">
                          <a:solidFill>
                            <a:schemeClr val="tx1"/>
                          </a:solidFill>
                          <a:effectLst/>
                        </a:rPr>
                        <a:t>B25.0B, C</a:t>
                      </a:r>
                      <a:endParaRPr lang="en-US" sz="1800" dirty="0">
                        <a:solidFill>
                          <a:schemeClr val="tx1"/>
                        </a:solidFill>
                        <a:effectLst/>
                        <a:latin typeface="Times New Roman"/>
                        <a:ea typeface="Times New Roman"/>
                      </a:endParaRPr>
                    </a:p>
                  </a:txBody>
                  <a:tcPr marL="68580" marR="68580" marT="0" marB="0">
                    <a:noFill/>
                  </a:tcPr>
                </a:tc>
                <a:tc>
                  <a:txBody>
                    <a:bodyPr/>
                    <a:lstStyle/>
                    <a:p>
                      <a:pPr marL="0" marR="0" algn="ctr">
                        <a:spcBef>
                          <a:spcPts val="0"/>
                        </a:spcBef>
                        <a:spcAft>
                          <a:spcPts val="0"/>
                        </a:spcAft>
                      </a:pPr>
                      <a:r>
                        <a:rPr lang="en-US" sz="1800" b="1" dirty="0">
                          <a:solidFill>
                            <a:schemeClr val="tx1"/>
                          </a:solidFill>
                          <a:effectLst/>
                        </a:rPr>
                        <a:t>35</a:t>
                      </a:r>
                      <a:r>
                        <a:rPr lang="en-US" sz="1800" b="1" dirty="0">
                          <a:solidFill>
                            <a:schemeClr val="tx1"/>
                          </a:solidFill>
                          <a:effectLst/>
                          <a:sym typeface="Symbol"/>
                        </a:rPr>
                        <a:t></a:t>
                      </a:r>
                      <a:r>
                        <a:rPr lang="en-US" sz="1800" b="1" dirty="0">
                          <a:solidFill>
                            <a:schemeClr val="tx1"/>
                          </a:solidFill>
                          <a:effectLst/>
                        </a:rPr>
                        <a:t>F</a:t>
                      </a:r>
                      <a:endParaRPr lang="en-US" sz="1800" b="1" dirty="0">
                        <a:solidFill>
                          <a:schemeClr val="tx1"/>
                        </a:solidFill>
                        <a:effectLst/>
                        <a:latin typeface="Times New Roman"/>
                        <a:ea typeface="Times New Roman"/>
                      </a:endParaRPr>
                    </a:p>
                  </a:txBody>
                  <a:tcPr marL="68580" marR="68580" marT="0" marB="0">
                    <a:noFill/>
                  </a:tcPr>
                </a:tc>
                <a:tc>
                  <a:txBody>
                    <a:bodyPr/>
                    <a:lstStyle/>
                    <a:p>
                      <a:pPr marL="0" marR="0" algn="ctr">
                        <a:spcBef>
                          <a:spcPts val="0"/>
                        </a:spcBef>
                        <a:spcAft>
                          <a:spcPts val="0"/>
                        </a:spcAft>
                      </a:pPr>
                      <a:r>
                        <a:rPr lang="en-US" sz="1800" strike="sngStrike" dirty="0">
                          <a:solidFill>
                            <a:schemeClr val="tx1"/>
                          </a:solidFill>
                          <a:effectLst/>
                        </a:rPr>
                        <a:t>35</a:t>
                      </a:r>
                      <a:r>
                        <a:rPr lang="en-US" sz="1800" strike="sngStrike" dirty="0">
                          <a:solidFill>
                            <a:schemeClr val="tx1"/>
                          </a:solidFill>
                          <a:effectLst/>
                          <a:sym typeface="Symbol"/>
                        </a:rPr>
                        <a:t></a:t>
                      </a:r>
                      <a:r>
                        <a:rPr lang="en-US" sz="1800" strike="sngStrike" dirty="0">
                          <a:solidFill>
                            <a:schemeClr val="tx1"/>
                          </a:solidFill>
                          <a:effectLst/>
                        </a:rPr>
                        <a:t>F</a:t>
                      </a:r>
                      <a:endParaRPr lang="en-US" sz="1800" dirty="0">
                        <a:solidFill>
                          <a:schemeClr val="tx1"/>
                        </a:solidFill>
                        <a:effectLst/>
                        <a:latin typeface="Times New Roman"/>
                        <a:ea typeface="Times New Roman"/>
                      </a:endParaRPr>
                    </a:p>
                  </a:txBody>
                  <a:tcPr marL="68580" marR="68580" marT="0" marB="0">
                    <a:noFill/>
                  </a:tcPr>
                </a:tc>
              </a:tr>
              <a:tr h="0">
                <a:tc>
                  <a:txBody>
                    <a:bodyPr/>
                    <a:lstStyle/>
                    <a:p>
                      <a:pPr marL="0" marR="0" algn="ctr">
                        <a:spcBef>
                          <a:spcPts val="0"/>
                        </a:spcBef>
                        <a:spcAft>
                          <a:spcPts val="0"/>
                        </a:spcAft>
                      </a:pPr>
                      <a:r>
                        <a:rPr lang="en-US" sz="1800" dirty="0">
                          <a:solidFill>
                            <a:schemeClr val="tx1"/>
                          </a:solidFill>
                          <a:effectLst/>
                        </a:rPr>
                        <a:t>I19.0B, C, D</a:t>
                      </a:r>
                      <a:endParaRPr lang="en-US" sz="1800" dirty="0">
                        <a:solidFill>
                          <a:schemeClr val="tx1"/>
                        </a:solidFill>
                        <a:effectLst/>
                        <a:latin typeface="Times New Roman"/>
                        <a:ea typeface="Times New Roman"/>
                      </a:endParaRPr>
                    </a:p>
                  </a:txBody>
                  <a:tcPr marL="68580" marR="68580" marT="0" marB="0">
                    <a:noFill/>
                  </a:tcPr>
                </a:tc>
                <a:tc>
                  <a:txBody>
                    <a:bodyPr/>
                    <a:lstStyle/>
                    <a:p>
                      <a:pPr marL="0" marR="0" algn="ctr">
                        <a:spcBef>
                          <a:spcPts val="0"/>
                        </a:spcBef>
                        <a:spcAft>
                          <a:spcPts val="0"/>
                        </a:spcAft>
                      </a:pPr>
                      <a:r>
                        <a:rPr lang="en-US" sz="1800" b="1" dirty="0">
                          <a:solidFill>
                            <a:schemeClr val="tx1"/>
                          </a:solidFill>
                          <a:effectLst/>
                        </a:rPr>
                        <a:t>35</a:t>
                      </a:r>
                      <a:r>
                        <a:rPr lang="en-US" sz="1800" b="1" dirty="0">
                          <a:solidFill>
                            <a:schemeClr val="tx1"/>
                          </a:solidFill>
                          <a:effectLst/>
                          <a:sym typeface="Symbol"/>
                        </a:rPr>
                        <a:t></a:t>
                      </a:r>
                      <a:r>
                        <a:rPr lang="en-US" sz="1800" b="1" dirty="0">
                          <a:solidFill>
                            <a:schemeClr val="tx1"/>
                          </a:solidFill>
                          <a:effectLst/>
                        </a:rPr>
                        <a:t>F</a:t>
                      </a:r>
                      <a:endParaRPr lang="en-US" sz="1800" b="1" dirty="0">
                        <a:solidFill>
                          <a:schemeClr val="tx1"/>
                        </a:solidFill>
                        <a:effectLst/>
                        <a:latin typeface="Times New Roman"/>
                        <a:ea typeface="Times New Roman"/>
                      </a:endParaRPr>
                    </a:p>
                  </a:txBody>
                  <a:tcPr marL="68580" marR="68580" marT="0" marB="0">
                    <a:noFill/>
                  </a:tcPr>
                </a:tc>
                <a:tc>
                  <a:txBody>
                    <a:bodyPr/>
                    <a:lstStyle/>
                    <a:p>
                      <a:pPr marL="0" marR="0" algn="ctr">
                        <a:spcBef>
                          <a:spcPts val="0"/>
                        </a:spcBef>
                        <a:spcAft>
                          <a:spcPts val="0"/>
                        </a:spcAft>
                      </a:pPr>
                      <a:r>
                        <a:rPr lang="en-US" sz="1800" strike="sngStrike" dirty="0">
                          <a:solidFill>
                            <a:schemeClr val="tx1"/>
                          </a:solidFill>
                          <a:effectLst/>
                        </a:rPr>
                        <a:t>35</a:t>
                      </a:r>
                      <a:r>
                        <a:rPr lang="en-US" sz="1800" strike="sngStrike" dirty="0">
                          <a:solidFill>
                            <a:schemeClr val="tx1"/>
                          </a:solidFill>
                          <a:effectLst/>
                          <a:sym typeface="Symbol"/>
                        </a:rPr>
                        <a:t></a:t>
                      </a:r>
                      <a:r>
                        <a:rPr lang="en-US" sz="1800" strike="sngStrike" dirty="0">
                          <a:solidFill>
                            <a:schemeClr val="tx1"/>
                          </a:solidFill>
                          <a:effectLst/>
                        </a:rPr>
                        <a:t>F</a:t>
                      </a:r>
                      <a:endParaRPr lang="en-US" sz="1800" dirty="0">
                        <a:solidFill>
                          <a:schemeClr val="tx1"/>
                        </a:solidFill>
                        <a:effectLst/>
                        <a:latin typeface="Times New Roman"/>
                        <a:ea typeface="Times New Roman"/>
                      </a:endParaRPr>
                    </a:p>
                  </a:txBody>
                  <a:tcPr marL="68580" marR="68580" marT="0" marB="0">
                    <a:noFill/>
                  </a:tcPr>
                </a:tc>
              </a:tr>
              <a:tr h="0">
                <a:tc>
                  <a:txBody>
                    <a:bodyPr/>
                    <a:lstStyle/>
                    <a:p>
                      <a:pPr marL="0" marR="0" algn="ctr">
                        <a:spcBef>
                          <a:spcPts val="0"/>
                        </a:spcBef>
                        <a:spcAft>
                          <a:spcPts val="0"/>
                        </a:spcAft>
                      </a:pPr>
                      <a:r>
                        <a:rPr lang="en-US" sz="1800" dirty="0" smtClean="0">
                          <a:solidFill>
                            <a:schemeClr val="tx1"/>
                          </a:solidFill>
                          <a:effectLst/>
                        </a:rPr>
                        <a:t>SF9.5A</a:t>
                      </a:r>
                      <a:r>
                        <a:rPr lang="en-US" sz="1800" dirty="0">
                          <a:solidFill>
                            <a:schemeClr val="tx1"/>
                          </a:solidFill>
                          <a:effectLst/>
                        </a:rPr>
                        <a:t>, </a:t>
                      </a:r>
                      <a:r>
                        <a:rPr lang="en-US" sz="1800" dirty="0" smtClean="0">
                          <a:solidFill>
                            <a:schemeClr val="tx1"/>
                          </a:solidFill>
                          <a:effectLst/>
                        </a:rPr>
                        <a:t>S9.5B, S4.75A</a:t>
                      </a:r>
                      <a:endParaRPr lang="en-US" sz="1800" dirty="0">
                        <a:solidFill>
                          <a:schemeClr val="tx1"/>
                        </a:solidFill>
                        <a:effectLst/>
                        <a:latin typeface="Times New Roman"/>
                        <a:ea typeface="Times New Roman"/>
                      </a:endParaRPr>
                    </a:p>
                  </a:txBody>
                  <a:tcPr marL="68580" marR="68580" marT="0" marB="0">
                    <a:noFill/>
                  </a:tcPr>
                </a:tc>
                <a:tc>
                  <a:txBody>
                    <a:bodyPr/>
                    <a:lstStyle/>
                    <a:p>
                      <a:pPr marL="0" marR="0" algn="ctr">
                        <a:spcBef>
                          <a:spcPts val="0"/>
                        </a:spcBef>
                        <a:spcAft>
                          <a:spcPts val="0"/>
                        </a:spcAft>
                      </a:pPr>
                      <a:r>
                        <a:rPr lang="en-US" sz="1800" b="1" dirty="0">
                          <a:solidFill>
                            <a:schemeClr val="tx1"/>
                          </a:solidFill>
                          <a:effectLst/>
                        </a:rPr>
                        <a:t>40</a:t>
                      </a:r>
                      <a:r>
                        <a:rPr lang="en-US" sz="1800" b="1" dirty="0">
                          <a:solidFill>
                            <a:schemeClr val="tx1"/>
                          </a:solidFill>
                          <a:effectLst/>
                          <a:sym typeface="Symbol"/>
                        </a:rPr>
                        <a:t></a:t>
                      </a:r>
                      <a:r>
                        <a:rPr lang="en-US" sz="1800" b="1" dirty="0">
                          <a:solidFill>
                            <a:schemeClr val="tx1"/>
                          </a:solidFill>
                          <a:effectLst/>
                        </a:rPr>
                        <a:t>F </a:t>
                      </a:r>
                      <a:endParaRPr lang="en-US" sz="1800" b="1" dirty="0">
                        <a:solidFill>
                          <a:schemeClr val="tx1"/>
                        </a:solidFill>
                        <a:effectLst/>
                        <a:latin typeface="Times New Roman"/>
                        <a:ea typeface="Times New Roman"/>
                      </a:endParaRPr>
                    </a:p>
                  </a:txBody>
                  <a:tcPr marL="68580" marR="68580" marT="0" marB="0">
                    <a:noFill/>
                  </a:tcPr>
                </a:tc>
                <a:tc>
                  <a:txBody>
                    <a:bodyPr/>
                    <a:lstStyle/>
                    <a:p>
                      <a:pPr marL="0" marR="0" algn="ctr">
                        <a:spcBef>
                          <a:spcPts val="0"/>
                        </a:spcBef>
                        <a:spcAft>
                          <a:spcPts val="0"/>
                        </a:spcAft>
                      </a:pPr>
                      <a:r>
                        <a:rPr lang="en-US" sz="1800" strike="sngStrike" dirty="0">
                          <a:solidFill>
                            <a:schemeClr val="tx1"/>
                          </a:solidFill>
                          <a:effectLst/>
                        </a:rPr>
                        <a:t>50</a:t>
                      </a:r>
                      <a:r>
                        <a:rPr lang="en-US" sz="1800" strike="sngStrike" dirty="0">
                          <a:solidFill>
                            <a:schemeClr val="tx1"/>
                          </a:solidFill>
                          <a:effectLst/>
                          <a:sym typeface="Symbol"/>
                        </a:rPr>
                        <a:t></a:t>
                      </a:r>
                      <a:r>
                        <a:rPr lang="en-US" sz="1800" strike="sngStrike" dirty="0">
                          <a:solidFill>
                            <a:schemeClr val="tx1"/>
                          </a:solidFill>
                          <a:effectLst/>
                        </a:rPr>
                        <a:t>F</a:t>
                      </a:r>
                      <a:r>
                        <a:rPr lang="en-US" sz="1800" strike="sngStrike" baseline="30000" dirty="0">
                          <a:solidFill>
                            <a:schemeClr val="tx1"/>
                          </a:solidFill>
                          <a:effectLst/>
                        </a:rPr>
                        <a:t>A</a:t>
                      </a:r>
                      <a:endParaRPr lang="en-US" sz="1800" dirty="0">
                        <a:solidFill>
                          <a:schemeClr val="tx1"/>
                        </a:solidFill>
                        <a:effectLst/>
                        <a:latin typeface="Times New Roman"/>
                        <a:ea typeface="Times New Roman"/>
                      </a:endParaRPr>
                    </a:p>
                  </a:txBody>
                  <a:tcPr marL="68580" marR="68580" marT="0" marB="0">
                    <a:noFill/>
                  </a:tcPr>
                </a:tc>
              </a:tr>
              <a:tr h="0">
                <a:tc>
                  <a:txBody>
                    <a:bodyPr/>
                    <a:lstStyle/>
                    <a:p>
                      <a:pPr marL="0" marR="0" algn="ctr">
                        <a:spcBef>
                          <a:spcPts val="0"/>
                        </a:spcBef>
                        <a:spcAft>
                          <a:spcPts val="0"/>
                        </a:spcAft>
                      </a:pPr>
                      <a:r>
                        <a:rPr lang="en-US" sz="1800" dirty="0">
                          <a:solidFill>
                            <a:schemeClr val="tx1"/>
                          </a:solidFill>
                          <a:effectLst/>
                        </a:rPr>
                        <a:t>S9.5C, S12.5C</a:t>
                      </a:r>
                      <a:endParaRPr lang="en-US" sz="1800" dirty="0">
                        <a:solidFill>
                          <a:schemeClr val="tx1"/>
                        </a:solidFill>
                        <a:effectLst/>
                        <a:latin typeface="Times New Roman"/>
                        <a:ea typeface="Times New Roman"/>
                      </a:endParaRPr>
                    </a:p>
                  </a:txBody>
                  <a:tcPr marL="68580" marR="68580" marT="0" marB="0">
                    <a:noFill/>
                  </a:tcPr>
                </a:tc>
                <a:tc>
                  <a:txBody>
                    <a:bodyPr/>
                    <a:lstStyle/>
                    <a:p>
                      <a:pPr marL="0" marR="0" algn="ctr">
                        <a:spcBef>
                          <a:spcPts val="0"/>
                        </a:spcBef>
                        <a:spcAft>
                          <a:spcPts val="0"/>
                        </a:spcAft>
                      </a:pPr>
                      <a:r>
                        <a:rPr lang="en-US" sz="1800" b="1" dirty="0">
                          <a:solidFill>
                            <a:schemeClr val="tx1"/>
                          </a:solidFill>
                          <a:effectLst/>
                        </a:rPr>
                        <a:t>45</a:t>
                      </a:r>
                      <a:r>
                        <a:rPr lang="en-US" sz="1800" b="1" dirty="0">
                          <a:solidFill>
                            <a:schemeClr val="tx1"/>
                          </a:solidFill>
                          <a:effectLst/>
                          <a:sym typeface="Symbol"/>
                        </a:rPr>
                        <a:t></a:t>
                      </a:r>
                      <a:r>
                        <a:rPr lang="en-US" sz="1800" b="1" dirty="0">
                          <a:solidFill>
                            <a:schemeClr val="tx1"/>
                          </a:solidFill>
                          <a:effectLst/>
                        </a:rPr>
                        <a:t>F</a:t>
                      </a:r>
                      <a:endParaRPr lang="en-US" sz="1800" b="1" dirty="0">
                        <a:solidFill>
                          <a:schemeClr val="tx1"/>
                        </a:solidFill>
                        <a:effectLst/>
                        <a:latin typeface="Times New Roman"/>
                        <a:ea typeface="Times New Roman"/>
                      </a:endParaRPr>
                    </a:p>
                  </a:txBody>
                  <a:tcPr marL="68580" marR="68580" marT="0" marB="0">
                    <a:noFill/>
                  </a:tcPr>
                </a:tc>
                <a:tc>
                  <a:txBody>
                    <a:bodyPr/>
                    <a:lstStyle/>
                    <a:p>
                      <a:pPr marL="0" marR="0" algn="ctr">
                        <a:spcBef>
                          <a:spcPts val="0"/>
                        </a:spcBef>
                        <a:spcAft>
                          <a:spcPts val="0"/>
                        </a:spcAft>
                      </a:pPr>
                      <a:r>
                        <a:rPr lang="en-US" sz="1800" strike="sngStrike" dirty="0">
                          <a:solidFill>
                            <a:schemeClr val="tx1"/>
                          </a:solidFill>
                          <a:effectLst/>
                        </a:rPr>
                        <a:t>50</a:t>
                      </a:r>
                      <a:r>
                        <a:rPr lang="en-US" sz="1800" strike="sngStrike" dirty="0">
                          <a:solidFill>
                            <a:schemeClr val="tx1"/>
                          </a:solidFill>
                          <a:effectLst/>
                          <a:sym typeface="Symbol"/>
                        </a:rPr>
                        <a:t></a:t>
                      </a:r>
                      <a:r>
                        <a:rPr lang="en-US" sz="1800" strike="sngStrike" dirty="0">
                          <a:solidFill>
                            <a:schemeClr val="tx1"/>
                          </a:solidFill>
                          <a:effectLst/>
                        </a:rPr>
                        <a:t>F</a:t>
                      </a:r>
                      <a:endParaRPr lang="en-US" sz="1800" dirty="0">
                        <a:solidFill>
                          <a:schemeClr val="tx1"/>
                        </a:solidFill>
                        <a:effectLst/>
                        <a:latin typeface="Times New Roman"/>
                        <a:ea typeface="Times New Roman"/>
                      </a:endParaRPr>
                    </a:p>
                  </a:txBody>
                  <a:tcPr marL="68580" marR="68580" marT="0" marB="0">
                    <a:noFill/>
                  </a:tcPr>
                </a:tc>
              </a:tr>
              <a:tr h="121920">
                <a:tc>
                  <a:txBody>
                    <a:bodyPr/>
                    <a:lstStyle/>
                    <a:p>
                      <a:pPr marL="0" marR="0" algn="ctr">
                        <a:spcBef>
                          <a:spcPts val="0"/>
                        </a:spcBef>
                        <a:spcAft>
                          <a:spcPts val="0"/>
                        </a:spcAft>
                      </a:pPr>
                      <a:r>
                        <a:rPr lang="en-US" sz="1800" dirty="0">
                          <a:solidFill>
                            <a:schemeClr val="tx1"/>
                          </a:solidFill>
                          <a:effectLst/>
                        </a:rPr>
                        <a:t>S9.5D, S12.5D</a:t>
                      </a:r>
                      <a:endParaRPr lang="en-US" sz="1800" dirty="0">
                        <a:solidFill>
                          <a:schemeClr val="tx1"/>
                        </a:solidFill>
                        <a:effectLst/>
                        <a:latin typeface="Times New Roman"/>
                        <a:ea typeface="Times New Roman"/>
                      </a:endParaRPr>
                    </a:p>
                  </a:txBody>
                  <a:tcPr marL="68580" marR="68580" marT="0" marB="0">
                    <a:noFill/>
                  </a:tcPr>
                </a:tc>
                <a:tc>
                  <a:txBody>
                    <a:bodyPr/>
                    <a:lstStyle/>
                    <a:p>
                      <a:pPr marL="0" marR="0" algn="ctr">
                        <a:spcBef>
                          <a:spcPts val="0"/>
                        </a:spcBef>
                        <a:spcAft>
                          <a:spcPts val="0"/>
                        </a:spcAft>
                      </a:pPr>
                      <a:r>
                        <a:rPr lang="en-US" sz="1800" dirty="0">
                          <a:solidFill>
                            <a:schemeClr val="tx1"/>
                          </a:solidFill>
                          <a:effectLst/>
                        </a:rPr>
                        <a:t>50</a:t>
                      </a:r>
                      <a:r>
                        <a:rPr lang="en-US" sz="1800" dirty="0">
                          <a:solidFill>
                            <a:schemeClr val="tx1"/>
                          </a:solidFill>
                          <a:effectLst/>
                          <a:sym typeface="Symbol"/>
                        </a:rPr>
                        <a:t></a:t>
                      </a:r>
                      <a:r>
                        <a:rPr lang="en-US" sz="1800" dirty="0">
                          <a:solidFill>
                            <a:schemeClr val="tx1"/>
                          </a:solidFill>
                          <a:effectLst/>
                        </a:rPr>
                        <a:t>F</a:t>
                      </a:r>
                      <a:endParaRPr lang="en-US" sz="1800" dirty="0">
                        <a:solidFill>
                          <a:schemeClr val="tx1"/>
                        </a:solidFill>
                        <a:effectLst/>
                        <a:latin typeface="Times New Roman"/>
                        <a:ea typeface="Times New Roman"/>
                      </a:endParaRPr>
                    </a:p>
                  </a:txBody>
                  <a:tcPr marL="68580" marR="68580" marT="0" marB="0">
                    <a:noFill/>
                  </a:tcPr>
                </a:tc>
                <a:tc>
                  <a:txBody>
                    <a:bodyPr/>
                    <a:lstStyle/>
                    <a:p>
                      <a:pPr marL="0" marR="0" algn="ctr">
                        <a:spcBef>
                          <a:spcPts val="0"/>
                        </a:spcBef>
                        <a:spcAft>
                          <a:spcPts val="0"/>
                        </a:spcAft>
                      </a:pPr>
                      <a:r>
                        <a:rPr lang="en-US" sz="1800" strike="sngStrike" dirty="0">
                          <a:solidFill>
                            <a:schemeClr val="tx1"/>
                          </a:solidFill>
                          <a:effectLst/>
                        </a:rPr>
                        <a:t>50</a:t>
                      </a:r>
                      <a:r>
                        <a:rPr lang="en-US" sz="1800" strike="sngStrike" dirty="0">
                          <a:solidFill>
                            <a:schemeClr val="tx1"/>
                          </a:solidFill>
                          <a:effectLst/>
                          <a:sym typeface="Symbol"/>
                        </a:rPr>
                        <a:t></a:t>
                      </a:r>
                      <a:r>
                        <a:rPr lang="en-US" sz="1800" strike="sngStrike" dirty="0">
                          <a:solidFill>
                            <a:schemeClr val="tx1"/>
                          </a:solidFill>
                          <a:effectLst/>
                        </a:rPr>
                        <a:t>F</a:t>
                      </a:r>
                      <a:endParaRPr lang="en-US" sz="1800" dirty="0">
                        <a:solidFill>
                          <a:schemeClr val="tx1"/>
                        </a:solidFill>
                        <a:effectLst/>
                        <a:latin typeface="Times New Roman"/>
                        <a:ea typeface="Times New Roman"/>
                      </a:endParaRPr>
                    </a:p>
                  </a:txBody>
                  <a:tcPr marL="68580" marR="68580" marT="0" marB="0">
                    <a:noFill/>
                  </a:tcPr>
                </a:tc>
              </a:tr>
            </a:tbl>
          </a:graphicData>
        </a:graphic>
      </p:graphicFrame>
      <p:sp>
        <p:nvSpPr>
          <p:cNvPr id="26628" name="TextBox 4"/>
          <p:cNvSpPr txBox="1">
            <a:spLocks noChangeArrowheads="1"/>
          </p:cNvSpPr>
          <p:nvPr/>
        </p:nvSpPr>
        <p:spPr bwMode="auto">
          <a:xfrm>
            <a:off x="519113" y="4876800"/>
            <a:ext cx="8153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marL="285750" indent="-285750" eaLnBrk="0" hangingPunct="0">
              <a:buFont typeface="Arial" pitchFamily="34" charset="0"/>
              <a:buChar char="•"/>
              <a:defRPr/>
            </a:pPr>
            <a:r>
              <a:rPr lang="en-US" sz="2000" dirty="0" smtClean="0">
                <a:cs typeface="+mn-cs"/>
              </a:rPr>
              <a:t>Simplified Table with one requirement for both Air and Surface. Still check both and lower temperature controls.</a:t>
            </a:r>
          </a:p>
          <a:p>
            <a:pPr marL="285750" indent="-285750" eaLnBrk="0" hangingPunct="0">
              <a:buFont typeface="Arial" pitchFamily="34" charset="0"/>
              <a:buChar char="•"/>
              <a:defRPr/>
            </a:pPr>
            <a:r>
              <a:rPr lang="en-US" sz="2000" dirty="0" smtClean="0">
                <a:cs typeface="+mn-cs"/>
              </a:rPr>
              <a:t>Check temps. away from artificial heat and at location of paving operation.</a:t>
            </a:r>
            <a:endParaRPr lang="en-US" sz="2000" dirty="0">
              <a:cs typeface="+mn-cs"/>
            </a:endParaRPr>
          </a:p>
          <a:p>
            <a:pPr marL="285750" indent="-285750" eaLnBrk="0" hangingPunct="0">
              <a:buFont typeface="Arial" pitchFamily="34" charset="0"/>
              <a:buChar char="•"/>
              <a:defRPr/>
            </a:pPr>
            <a:r>
              <a:rPr lang="en-US" sz="2000" dirty="0" smtClean="0">
                <a:cs typeface="+mn-cs"/>
              </a:rPr>
              <a:t>Wording of “in the shade” has been removed</a:t>
            </a:r>
          </a:p>
        </p:txBody>
      </p:sp>
    </p:spTree>
    <p:extLst>
      <p:ext uri="{BB962C8B-B14F-4D97-AF65-F5344CB8AC3E}">
        <p14:creationId xmlns:p14="http://schemas.microsoft.com/office/powerpoint/2010/main" val="32118827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806564"/>
            <a:ext cx="8229600" cy="880193"/>
          </a:xfrm>
          <a:prstGeom prst="rect">
            <a:avLst/>
          </a:prstGeom>
        </p:spPr>
        <p:txBody>
          <a:bodyPr vert="horz" lIns="91440" tIns="45720" rIns="91440" bIns="45720" rtlCol="0" anchor="ctr">
            <a:noAutofit/>
          </a:bodyPr>
          <a:lstStyle/>
          <a:p>
            <a:r>
              <a:rPr lang="en-US" sz="3200" b="1" u="sng" dirty="0">
                <a:solidFill>
                  <a:srgbClr val="C00000"/>
                </a:solidFill>
              </a:rPr>
              <a:t>Ultra-Thin Bonded Wearing Course </a:t>
            </a:r>
            <a:r>
              <a:rPr lang="en-US" sz="3200" b="1" u="sng" dirty="0" smtClean="0">
                <a:solidFill>
                  <a:srgbClr val="C00000"/>
                </a:solidFill>
              </a:rPr>
              <a:t>with Alternate </a:t>
            </a:r>
            <a:r>
              <a:rPr lang="en-US" sz="3200" b="1" u="sng" dirty="0">
                <a:solidFill>
                  <a:srgbClr val="C00000"/>
                </a:solidFill>
              </a:rPr>
              <a:t>Method </a:t>
            </a:r>
          </a:p>
        </p:txBody>
      </p:sp>
      <p:sp>
        <p:nvSpPr>
          <p:cNvPr id="5" name="Text Placeholder 2"/>
          <p:cNvSpPr txBox="1">
            <a:spLocks/>
          </p:cNvSpPr>
          <p:nvPr/>
        </p:nvSpPr>
        <p:spPr>
          <a:xfrm>
            <a:off x="457200" y="1818290"/>
            <a:ext cx="8229600" cy="444301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lumMod val="75000"/>
                    <a:lumOff val="25000"/>
                  </a:schemeClr>
                </a:solidFill>
                <a:latin typeface="Helvetica"/>
                <a:ea typeface="+mn-ea"/>
                <a:cs typeface="Helvetica"/>
              </a:defRPr>
            </a:lvl1pPr>
            <a:lvl2pPr marL="742950" indent="-285750" algn="l" defTabSz="457200" rtl="0" eaLnBrk="1" latinLnBrk="0" hangingPunct="1">
              <a:spcBef>
                <a:spcPct val="20000"/>
              </a:spcBef>
              <a:buFont typeface="Arial"/>
              <a:buChar char="•"/>
              <a:defRPr sz="2800" kern="1200">
                <a:solidFill>
                  <a:schemeClr val="tx1">
                    <a:lumMod val="75000"/>
                    <a:lumOff val="25000"/>
                  </a:schemeClr>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lumMod val="75000"/>
                    <a:lumOff val="25000"/>
                  </a:schemeClr>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lumMod val="75000"/>
                    <a:lumOff val="25000"/>
                  </a:schemeClr>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lumMod val="75000"/>
                    <a:lumOff val="25000"/>
                  </a:schemeClr>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r>
              <a:rPr lang="en-US" sz="2000" dirty="0" smtClean="0"/>
              <a:t>Two pilot projects in 2012</a:t>
            </a:r>
          </a:p>
          <a:p>
            <a:pPr lvl="2"/>
            <a:r>
              <a:rPr lang="en-US" sz="1600" dirty="0" smtClean="0"/>
              <a:t>Divisions 14 and 5</a:t>
            </a:r>
          </a:p>
          <a:p>
            <a:pPr marL="457200" lvl="1" indent="0">
              <a:buNone/>
            </a:pPr>
            <a:endParaRPr lang="en-US" sz="1800" dirty="0" smtClean="0"/>
          </a:p>
          <a:p>
            <a:pPr lvl="1"/>
            <a:r>
              <a:rPr lang="en-US" sz="2000" dirty="0" smtClean="0"/>
              <a:t>New SP placed in three contracts</a:t>
            </a:r>
          </a:p>
          <a:p>
            <a:pPr lvl="2"/>
            <a:r>
              <a:rPr lang="en-US" sz="1600" dirty="0" smtClean="0"/>
              <a:t>Divisions 9 and 10  </a:t>
            </a:r>
            <a:r>
              <a:rPr lang="en-US" sz="1600" dirty="0"/>
              <a:t>	</a:t>
            </a:r>
          </a:p>
          <a:p>
            <a:pPr marL="0" indent="0">
              <a:buNone/>
            </a:pPr>
            <a:endParaRPr lang="en-US" sz="1400" dirty="0" smtClean="0"/>
          </a:p>
        </p:txBody>
      </p:sp>
      <p:sp>
        <p:nvSpPr>
          <p:cNvPr id="4" name="Slide Number Placeholder 5"/>
          <p:cNvSpPr>
            <a:spLocks noGrp="1"/>
          </p:cNvSpPr>
          <p:nvPr>
            <p:ph type="sldNum" sz="quarter" idx="4"/>
          </p:nvPr>
        </p:nvSpPr>
        <p:spPr>
          <a:xfrm>
            <a:off x="8414749" y="6356350"/>
            <a:ext cx="544101" cy="365125"/>
          </a:xfrm>
          <a:prstGeom prst="rect">
            <a:avLst/>
          </a:prstGeom>
        </p:spPr>
        <p:txBody>
          <a:bodyPr/>
          <a:lstStyle>
            <a:lvl1pPr algn="r">
              <a:defRPr sz="1200">
                <a:solidFill>
                  <a:schemeClr val="tx1">
                    <a:lumMod val="75000"/>
                    <a:lumOff val="25000"/>
                  </a:schemeClr>
                </a:solidFill>
                <a:latin typeface="Helvetica"/>
              </a:defRPr>
            </a:lvl1pPr>
          </a:lstStyle>
          <a:p>
            <a:fld id="{2985A7AB-62D5-BB49-9143-B22354004447}" type="slidenum">
              <a:rPr lang="en-US" smtClean="0"/>
              <a:pPr/>
              <a:t>13</a:t>
            </a:fld>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542" y="3689803"/>
            <a:ext cx="4042229" cy="303167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28006" y="2075376"/>
            <a:ext cx="2786743" cy="2090057"/>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5821" y="4604203"/>
            <a:ext cx="2823029" cy="2117272"/>
          </a:xfrm>
          <a:prstGeom prst="rect">
            <a:avLst/>
          </a:prstGeom>
        </p:spPr>
      </p:pic>
    </p:spTree>
    <p:extLst>
      <p:ext uri="{BB962C8B-B14F-4D97-AF65-F5344CB8AC3E}">
        <p14:creationId xmlns:p14="http://schemas.microsoft.com/office/powerpoint/2010/main" val="41158998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2985A7AB-62D5-BB49-9143-B22354004447}" type="slidenum">
              <a:rPr lang="en-US" smtClean="0"/>
              <a:pPr/>
              <a:t>14</a:t>
            </a:fld>
            <a:endParaRPr lang="en-US" dirty="0"/>
          </a:p>
        </p:txBody>
      </p:sp>
      <p:sp>
        <p:nvSpPr>
          <p:cNvPr id="4" name="Content Placeholder 3"/>
          <p:cNvSpPr>
            <a:spLocks noGrp="1"/>
          </p:cNvSpPr>
          <p:nvPr>
            <p:ph idx="1"/>
          </p:nvPr>
        </p:nvSpPr>
        <p:spPr>
          <a:xfrm>
            <a:off x="457200" y="1824303"/>
            <a:ext cx="8229600" cy="4897171"/>
          </a:xfrm>
        </p:spPr>
        <p:txBody>
          <a:bodyPr>
            <a:normAutofit fontScale="85000" lnSpcReduction="10000"/>
          </a:bodyPr>
          <a:lstStyle/>
          <a:p>
            <a:r>
              <a:rPr lang="en-US" dirty="0" smtClean="0"/>
              <a:t>SP replaces Section 661 UBWC in Spec Book</a:t>
            </a:r>
          </a:p>
          <a:p>
            <a:r>
              <a:rPr lang="en-US" dirty="0" smtClean="0"/>
              <a:t>Alternate method is an option that allows Contractor to use distributor truck to shoot special non-tracking hot-applied tack and conventional paver to place Ultra-thin</a:t>
            </a:r>
          </a:p>
          <a:p>
            <a:r>
              <a:rPr lang="en-US" dirty="0" smtClean="0"/>
              <a:t>“Application” pay item has been removed</a:t>
            </a:r>
          </a:p>
          <a:p>
            <a:r>
              <a:rPr lang="en-US" dirty="0" smtClean="0"/>
              <a:t>With this SP, only one pay item which is “Ultra-thin” paid for in Tons</a:t>
            </a:r>
          </a:p>
          <a:p>
            <a:r>
              <a:rPr lang="en-US" dirty="0" smtClean="0"/>
              <a:t>Pavement Technical Committee was presented with the SP</a:t>
            </a:r>
          </a:p>
          <a:p>
            <a:r>
              <a:rPr lang="en-US" dirty="0" smtClean="0"/>
              <a:t>Goal to make it a standard later this year</a:t>
            </a:r>
          </a:p>
          <a:p>
            <a:endParaRPr lang="en-US" dirty="0"/>
          </a:p>
        </p:txBody>
      </p:sp>
      <p:sp>
        <p:nvSpPr>
          <p:cNvPr id="5" name="Title Placeholder 1"/>
          <p:cNvSpPr>
            <a:spLocks noGrp="1"/>
          </p:cNvSpPr>
          <p:nvPr>
            <p:ph type="title"/>
          </p:nvPr>
        </p:nvSpPr>
        <p:spPr>
          <a:xfrm>
            <a:off x="457200" y="681304"/>
            <a:ext cx="8229600" cy="1143000"/>
          </a:xfrm>
          <a:prstGeom prst="rect">
            <a:avLst/>
          </a:prstGeom>
        </p:spPr>
        <p:txBody>
          <a:bodyPr vert="horz" lIns="91440" tIns="45720" rIns="91440" bIns="45720" rtlCol="0" anchor="ctr">
            <a:noAutofit/>
          </a:bodyPr>
          <a:lstStyle/>
          <a:p>
            <a:r>
              <a:rPr lang="en-US" sz="3200" b="1" u="sng" dirty="0">
                <a:solidFill>
                  <a:srgbClr val="C00000"/>
                </a:solidFill>
              </a:rPr>
              <a:t>Ultra-Thin Bonded Wearing Course </a:t>
            </a:r>
            <a:r>
              <a:rPr lang="en-US" sz="3200" b="1" u="sng" dirty="0" smtClean="0">
                <a:solidFill>
                  <a:srgbClr val="C00000"/>
                </a:solidFill>
              </a:rPr>
              <a:t>with Alternate </a:t>
            </a:r>
            <a:r>
              <a:rPr lang="en-US" sz="3200" b="1" u="sng" dirty="0">
                <a:solidFill>
                  <a:srgbClr val="C00000"/>
                </a:solidFill>
              </a:rPr>
              <a:t>Method </a:t>
            </a:r>
            <a:r>
              <a:rPr lang="en-US" sz="3200" b="1" u="sng" dirty="0" smtClean="0">
                <a:solidFill>
                  <a:srgbClr val="C00000"/>
                </a:solidFill>
              </a:rPr>
              <a:t>– Special Provision</a:t>
            </a:r>
            <a:endParaRPr lang="en-US" sz="3200" b="1" u="sng" dirty="0">
              <a:solidFill>
                <a:srgbClr val="C00000"/>
              </a:solidFill>
            </a:endParaRPr>
          </a:p>
        </p:txBody>
      </p:sp>
    </p:spTree>
    <p:extLst>
      <p:ext uri="{BB962C8B-B14F-4D97-AF65-F5344CB8AC3E}">
        <p14:creationId xmlns:p14="http://schemas.microsoft.com/office/powerpoint/2010/main" val="107713976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806564"/>
            <a:ext cx="8229600" cy="880193"/>
          </a:xfrm>
          <a:prstGeom prst="rect">
            <a:avLst/>
          </a:prstGeom>
        </p:spPr>
        <p:txBody>
          <a:bodyPr vert="horz" lIns="91440" tIns="45720" rIns="91440" bIns="45720" rtlCol="0" anchor="ctr">
            <a:normAutofit/>
          </a:bodyPr>
          <a:lstStyle/>
          <a:p>
            <a:r>
              <a:rPr lang="en-US" sz="3200" b="1" u="sng" dirty="0" smtClean="0">
                <a:solidFill>
                  <a:srgbClr val="C00000"/>
                </a:solidFill>
                <a:latin typeface="Arial" panose="020B0604020202020204" pitchFamily="34" charset="0"/>
                <a:cs typeface="Arial" panose="020B0604020202020204" pitchFamily="34" charset="0"/>
              </a:rPr>
              <a:t>S4.75A Mix</a:t>
            </a:r>
            <a:endParaRPr lang="en-US" sz="3200" b="1" u="sng" dirty="0">
              <a:solidFill>
                <a:srgbClr val="C00000"/>
              </a:solidFill>
              <a:latin typeface="Arial" panose="020B0604020202020204" pitchFamily="34" charset="0"/>
              <a:cs typeface="Arial" panose="020B0604020202020204" pitchFamily="34" charset="0"/>
            </a:endParaRPr>
          </a:p>
        </p:txBody>
      </p:sp>
      <p:sp>
        <p:nvSpPr>
          <p:cNvPr id="5" name="Text Placeholder 2"/>
          <p:cNvSpPr txBox="1">
            <a:spLocks/>
          </p:cNvSpPr>
          <p:nvPr/>
        </p:nvSpPr>
        <p:spPr>
          <a:xfrm>
            <a:off x="457200" y="1563114"/>
            <a:ext cx="8229600" cy="469819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lumMod val="75000"/>
                    <a:lumOff val="25000"/>
                  </a:schemeClr>
                </a:solidFill>
                <a:latin typeface="Helvetica"/>
                <a:ea typeface="+mn-ea"/>
                <a:cs typeface="Helvetica"/>
              </a:defRPr>
            </a:lvl1pPr>
            <a:lvl2pPr marL="742950" indent="-285750" algn="l" defTabSz="457200" rtl="0" eaLnBrk="1" latinLnBrk="0" hangingPunct="1">
              <a:spcBef>
                <a:spcPct val="20000"/>
              </a:spcBef>
              <a:buFont typeface="Arial"/>
              <a:buChar char="•"/>
              <a:defRPr sz="2800" kern="1200">
                <a:solidFill>
                  <a:schemeClr val="tx1">
                    <a:lumMod val="75000"/>
                    <a:lumOff val="25000"/>
                  </a:schemeClr>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lumMod val="75000"/>
                    <a:lumOff val="25000"/>
                  </a:schemeClr>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lumMod val="75000"/>
                    <a:lumOff val="25000"/>
                  </a:schemeClr>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lumMod val="75000"/>
                    <a:lumOff val="25000"/>
                  </a:schemeClr>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smtClean="0"/>
              <a:t>4.75mm (Thin lift) </a:t>
            </a:r>
            <a:r>
              <a:rPr lang="en-US" sz="2400" dirty="0" err="1" smtClean="0"/>
              <a:t>Superpave</a:t>
            </a:r>
            <a:r>
              <a:rPr lang="en-US" sz="2400" dirty="0" smtClean="0"/>
              <a:t> Mix</a:t>
            </a:r>
          </a:p>
          <a:p>
            <a:pPr lvl="1"/>
            <a:r>
              <a:rPr lang="en-US" sz="2000" dirty="0" smtClean="0"/>
              <a:t>Subdivision roads in Divisions 4 and 12</a:t>
            </a:r>
          </a:p>
          <a:p>
            <a:pPr lvl="1"/>
            <a:r>
              <a:rPr lang="en-US" sz="2000" dirty="0" smtClean="0"/>
              <a:t>NC 27 west of Lincolnton</a:t>
            </a:r>
          </a:p>
          <a:p>
            <a:endParaRPr lang="en-US" sz="2400" dirty="0"/>
          </a:p>
          <a:p>
            <a:pPr marL="0" indent="0">
              <a:buNone/>
            </a:pPr>
            <a:endParaRPr lang="en-US" sz="2400" dirty="0" smtClean="0"/>
          </a:p>
          <a:p>
            <a:pPr marL="0" indent="0">
              <a:buNone/>
            </a:pPr>
            <a:endParaRPr lang="en-US" sz="1400" dirty="0" smtClean="0"/>
          </a:p>
        </p:txBody>
      </p:sp>
      <p:sp>
        <p:nvSpPr>
          <p:cNvPr id="4" name="Slide Number Placeholder 5"/>
          <p:cNvSpPr>
            <a:spLocks noGrp="1"/>
          </p:cNvSpPr>
          <p:nvPr>
            <p:ph type="sldNum" sz="quarter" idx="4"/>
          </p:nvPr>
        </p:nvSpPr>
        <p:spPr>
          <a:xfrm>
            <a:off x="8414749" y="6356350"/>
            <a:ext cx="544101" cy="365125"/>
          </a:xfrm>
          <a:prstGeom prst="rect">
            <a:avLst/>
          </a:prstGeom>
        </p:spPr>
        <p:txBody>
          <a:bodyPr/>
          <a:lstStyle>
            <a:lvl1pPr algn="r">
              <a:defRPr sz="1200">
                <a:solidFill>
                  <a:schemeClr val="tx1">
                    <a:lumMod val="75000"/>
                    <a:lumOff val="25000"/>
                  </a:schemeClr>
                </a:solidFill>
                <a:latin typeface="Helvetica"/>
              </a:defRPr>
            </a:lvl1pPr>
          </a:lstStyle>
          <a:p>
            <a:fld id="{2985A7AB-62D5-BB49-9143-B22354004447}" type="slidenum">
              <a:rPr lang="en-US" smtClean="0"/>
              <a:pPr/>
              <a:t>15</a:t>
            </a:fld>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4851" y="2784867"/>
            <a:ext cx="5270500" cy="3936608"/>
          </a:xfrm>
          <a:prstGeom prst="rect">
            <a:avLst/>
          </a:prstGeom>
        </p:spPr>
      </p:pic>
    </p:spTree>
    <p:extLst>
      <p:ext uri="{BB962C8B-B14F-4D97-AF65-F5344CB8AC3E}">
        <p14:creationId xmlns:p14="http://schemas.microsoft.com/office/powerpoint/2010/main" val="331137867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Separate PSP’s for:</a:t>
            </a:r>
          </a:p>
          <a:p>
            <a:pPr lvl="1"/>
            <a:r>
              <a:rPr lang="en-US" dirty="0"/>
              <a:t>S4.75A: “Thin-Lift” </a:t>
            </a:r>
            <a:r>
              <a:rPr lang="en-US" dirty="0" err="1"/>
              <a:t>Superpave</a:t>
            </a:r>
            <a:r>
              <a:rPr lang="en-US" dirty="0"/>
              <a:t> mix</a:t>
            </a:r>
          </a:p>
          <a:p>
            <a:pPr lvl="1"/>
            <a:r>
              <a:rPr lang="en-US" dirty="0"/>
              <a:t>SA-1:  “Sand Asphalt”</a:t>
            </a:r>
          </a:p>
          <a:p>
            <a:r>
              <a:rPr lang="en-US" dirty="0"/>
              <a:t>Mixes are NOT Interchangeable</a:t>
            </a:r>
          </a:p>
          <a:p>
            <a:r>
              <a:rPr lang="en-US" dirty="0"/>
              <a:t>SA-1 </a:t>
            </a:r>
            <a:r>
              <a:rPr lang="en-US" dirty="0" smtClean="0"/>
              <a:t>Has been used as </a:t>
            </a:r>
            <a:r>
              <a:rPr lang="en-US" dirty="0"/>
              <a:t>a subdivision </a:t>
            </a:r>
            <a:r>
              <a:rPr lang="en-US" dirty="0" smtClean="0"/>
              <a:t>mix</a:t>
            </a:r>
            <a:endParaRPr lang="en-US" dirty="0"/>
          </a:p>
          <a:p>
            <a:r>
              <a:rPr lang="en-US" dirty="0"/>
              <a:t>S4.75A = Preservation Treatment </a:t>
            </a:r>
          </a:p>
          <a:p>
            <a:pPr lvl="1"/>
            <a:r>
              <a:rPr lang="en-US" dirty="0"/>
              <a:t>Placed @ 3/4“ (approx. 90 </a:t>
            </a:r>
            <a:r>
              <a:rPr lang="en-US" dirty="0" err="1"/>
              <a:t>lbs</a:t>
            </a:r>
            <a:r>
              <a:rPr lang="en-US" dirty="0"/>
              <a:t>/</a:t>
            </a:r>
            <a:r>
              <a:rPr lang="en-US" dirty="0" err="1"/>
              <a:t>sy</a:t>
            </a:r>
            <a:r>
              <a:rPr lang="en-US" dirty="0"/>
              <a:t>)</a:t>
            </a:r>
          </a:p>
          <a:p>
            <a:pPr lvl="1"/>
            <a:r>
              <a:rPr lang="en-US" dirty="0"/>
              <a:t>For Roads In Fair to Good Condition</a:t>
            </a:r>
          </a:p>
          <a:p>
            <a:endParaRPr lang="en-US" dirty="0"/>
          </a:p>
        </p:txBody>
      </p:sp>
      <p:sp>
        <p:nvSpPr>
          <p:cNvPr id="4" name="Slide Number Placeholder 3"/>
          <p:cNvSpPr>
            <a:spLocks noGrp="1"/>
          </p:cNvSpPr>
          <p:nvPr>
            <p:ph type="sldNum" sz="quarter" idx="12"/>
          </p:nvPr>
        </p:nvSpPr>
        <p:spPr/>
        <p:txBody>
          <a:bodyPr/>
          <a:lstStyle/>
          <a:p>
            <a:fld id="{466B2A76-1DA9-490D-8103-CD2525E51A3A}" type="slidenum">
              <a:rPr lang="en-US" smtClean="0">
                <a:solidFill>
                  <a:prstClr val="black">
                    <a:lumMod val="75000"/>
                    <a:lumOff val="25000"/>
                  </a:prstClr>
                </a:solidFill>
              </a:rPr>
              <a:pPr/>
              <a:t>16</a:t>
            </a:fld>
            <a:endParaRPr lang="en-US" dirty="0">
              <a:solidFill>
                <a:prstClr val="black">
                  <a:lumMod val="75000"/>
                  <a:lumOff val="25000"/>
                </a:prstClr>
              </a:solidFill>
            </a:endParaRPr>
          </a:p>
        </p:txBody>
      </p:sp>
      <p:sp>
        <p:nvSpPr>
          <p:cNvPr id="5" name="Title 1"/>
          <p:cNvSpPr>
            <a:spLocks noGrp="1"/>
          </p:cNvSpPr>
          <p:nvPr>
            <p:ph type="title"/>
          </p:nvPr>
        </p:nvSpPr>
        <p:spPr/>
        <p:txBody>
          <a:bodyPr/>
          <a:lstStyle/>
          <a:p>
            <a:r>
              <a:rPr lang="en-US" dirty="0" smtClean="0"/>
              <a:t>S4.75A Mix</a:t>
            </a:r>
            <a:endParaRPr lang="en-US" dirty="0"/>
          </a:p>
        </p:txBody>
      </p:sp>
    </p:spTree>
    <p:extLst>
      <p:ext uri="{BB962C8B-B14F-4D97-AF65-F5344CB8AC3E}">
        <p14:creationId xmlns:p14="http://schemas.microsoft.com/office/powerpoint/2010/main" val="253594893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2985A7AB-62D5-BB49-9143-B22354004447}" type="slidenum">
              <a:rPr lang="en-US" smtClean="0">
                <a:solidFill>
                  <a:prstClr val="black">
                    <a:lumMod val="75000"/>
                    <a:lumOff val="25000"/>
                  </a:prstClr>
                </a:solidFill>
              </a:rPr>
              <a:pPr/>
              <a:t>17</a:t>
            </a:fld>
            <a:endParaRPr lang="en-US" dirty="0">
              <a:solidFill>
                <a:prstClr val="black">
                  <a:lumMod val="75000"/>
                  <a:lumOff val="25000"/>
                </a:prstClr>
              </a:solidFill>
            </a:endParaRPr>
          </a:p>
        </p:txBody>
      </p:sp>
      <p:sp>
        <p:nvSpPr>
          <p:cNvPr id="3" name="Title 2"/>
          <p:cNvSpPr>
            <a:spLocks noGrp="1"/>
          </p:cNvSpPr>
          <p:nvPr>
            <p:ph type="title"/>
          </p:nvPr>
        </p:nvSpPr>
        <p:spPr/>
        <p:txBody>
          <a:bodyPr>
            <a:normAutofit/>
          </a:bodyPr>
          <a:lstStyle/>
          <a:p>
            <a:r>
              <a:rPr lang="en-US" sz="3200" b="1" u="sng" dirty="0">
                <a:solidFill>
                  <a:srgbClr val="C00000"/>
                </a:solidFill>
                <a:latin typeface="Arial" panose="020B0604020202020204" pitchFamily="34" charset="0"/>
                <a:cs typeface="Arial" panose="020B0604020202020204" pitchFamily="34" charset="0"/>
              </a:rPr>
              <a:t>Ground Tire Rubber Modified </a:t>
            </a:r>
            <a:r>
              <a:rPr lang="en-US" sz="3200" b="1" u="sng" dirty="0" smtClean="0">
                <a:solidFill>
                  <a:srgbClr val="C00000"/>
                </a:solidFill>
                <a:latin typeface="Arial" panose="020B0604020202020204" pitchFamily="34" charset="0"/>
                <a:cs typeface="Arial" panose="020B0604020202020204" pitchFamily="34" charset="0"/>
              </a:rPr>
              <a:t>Asphalt</a:t>
            </a:r>
            <a:endParaRPr lang="en-US" sz="3200" b="1" u="sng" dirty="0">
              <a:solidFill>
                <a:srgbClr val="C00000"/>
              </a:solidFill>
              <a:latin typeface="Arial" panose="020B0604020202020204" pitchFamily="34" charset="0"/>
              <a:cs typeface="Arial" panose="020B0604020202020204" pitchFamily="34" charset="0"/>
            </a:endParaRPr>
          </a:p>
        </p:txBody>
      </p:sp>
      <p:sp>
        <p:nvSpPr>
          <p:cNvPr id="5" name="Content Placeholder 2"/>
          <p:cNvSpPr txBox="1">
            <a:spLocks/>
          </p:cNvSpPr>
          <p:nvPr/>
        </p:nvSpPr>
        <p:spPr>
          <a:xfrm>
            <a:off x="457200" y="1864311"/>
            <a:ext cx="8229600" cy="426185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dirty="0" smtClean="0">
                <a:solidFill>
                  <a:sysClr val="windowText" lastClr="000000"/>
                </a:solidFill>
              </a:rPr>
              <a:t>Still looking for a pilot</a:t>
            </a:r>
          </a:p>
          <a:p>
            <a:pPr>
              <a:defRPr/>
            </a:pPr>
            <a:r>
              <a:rPr lang="en-US" dirty="0" smtClean="0">
                <a:solidFill>
                  <a:sysClr val="windowText" lastClr="000000"/>
                </a:solidFill>
              </a:rPr>
              <a:t>Needs to be a project requiring mixes that utilize PG 76-22 modified binder</a:t>
            </a:r>
          </a:p>
          <a:p>
            <a:pPr>
              <a:defRPr/>
            </a:pPr>
            <a:r>
              <a:rPr lang="en-US" dirty="0" smtClean="0">
                <a:solidFill>
                  <a:sysClr val="windowText" lastClr="000000"/>
                </a:solidFill>
              </a:rPr>
              <a:t>We have a specification for terminal blended ready to go</a:t>
            </a:r>
          </a:p>
          <a:p>
            <a:pPr>
              <a:defRPr/>
            </a:pPr>
            <a:r>
              <a:rPr lang="en-US" dirty="0" smtClean="0">
                <a:solidFill>
                  <a:sysClr val="windowText" lastClr="000000"/>
                </a:solidFill>
              </a:rPr>
              <a:t>M&amp;T will assist with discussions with the Division</a:t>
            </a:r>
            <a:endParaRPr lang="en-US" dirty="0">
              <a:solidFill>
                <a:sysClr val="windowText" lastClr="000000"/>
              </a:solidFill>
            </a:endParaRPr>
          </a:p>
        </p:txBody>
      </p:sp>
    </p:spTree>
    <p:extLst>
      <p:ext uri="{BB962C8B-B14F-4D97-AF65-F5344CB8AC3E}">
        <p14:creationId xmlns:p14="http://schemas.microsoft.com/office/powerpoint/2010/main" val="49660578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2985A7AB-62D5-BB49-9143-B22354004447}" type="slidenum">
              <a:rPr lang="en-US" smtClean="0"/>
              <a:pPr/>
              <a:t>18</a:t>
            </a:fld>
            <a:endParaRPr lang="en-US" dirty="0"/>
          </a:p>
        </p:txBody>
      </p:sp>
      <p:sp>
        <p:nvSpPr>
          <p:cNvPr id="5" name="Title 1"/>
          <p:cNvSpPr txBox="1">
            <a:spLocks/>
          </p:cNvSpPr>
          <p:nvPr/>
        </p:nvSpPr>
        <p:spPr>
          <a:xfrm>
            <a:off x="457200" y="739036"/>
            <a:ext cx="8229600" cy="1089763"/>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000" kern="1200">
                <a:solidFill>
                  <a:schemeClr val="tx1">
                    <a:lumMod val="75000"/>
                    <a:lumOff val="25000"/>
                  </a:schemeClr>
                </a:solidFill>
                <a:latin typeface="Helvetica"/>
                <a:ea typeface="+mj-ea"/>
                <a:cs typeface="Helvetica"/>
              </a:defRPr>
            </a:lvl1pPr>
          </a:lstStyle>
          <a:p>
            <a:r>
              <a:rPr lang="en-US" sz="3200" b="1" u="sng" dirty="0" smtClean="0">
                <a:solidFill>
                  <a:srgbClr val="C00000"/>
                </a:solidFill>
                <a:latin typeface="Arial" panose="020B0604020202020204" pitchFamily="34" charset="0"/>
                <a:cs typeface="Arial" panose="020B0604020202020204" pitchFamily="34" charset="0"/>
              </a:rPr>
              <a:t>Dispute Resolution Process - Mix</a:t>
            </a:r>
            <a:endParaRPr lang="en-US" sz="3200" b="1" u="sng" dirty="0">
              <a:solidFill>
                <a:srgbClr val="C00000"/>
              </a:solidFill>
              <a:latin typeface="Arial" panose="020B0604020202020204" pitchFamily="34" charset="0"/>
              <a:cs typeface="Arial" panose="020B0604020202020204" pitchFamily="34" charset="0"/>
            </a:endParaRPr>
          </a:p>
        </p:txBody>
      </p:sp>
      <p:sp>
        <p:nvSpPr>
          <p:cNvPr id="8" name="Content Placeholder 7"/>
          <p:cNvSpPr>
            <a:spLocks noGrp="1"/>
          </p:cNvSpPr>
          <p:nvPr>
            <p:ph idx="1"/>
          </p:nvPr>
        </p:nvSpPr>
        <p:spPr>
          <a:xfrm>
            <a:off x="457200" y="1716066"/>
            <a:ext cx="8229600" cy="4035781"/>
          </a:xfrm>
        </p:spPr>
        <p:txBody>
          <a:bodyPr/>
          <a:lstStyle/>
          <a:p>
            <a:pPr lvl="0"/>
            <a:r>
              <a:rPr lang="en-US" dirty="0">
                <a:solidFill>
                  <a:prstClr val="black"/>
                </a:solidFill>
                <a:latin typeface=""/>
              </a:rPr>
              <a:t>Section 7.18.3:  DR for Plant Mix </a:t>
            </a:r>
          </a:p>
          <a:p>
            <a:pPr marL="742950" lvl="1"/>
            <a:r>
              <a:rPr lang="en-US" dirty="0">
                <a:solidFill>
                  <a:prstClr val="black"/>
                </a:solidFill>
                <a:latin typeface=""/>
              </a:rPr>
              <a:t>QA Verification results compared to JMF and not LOP.</a:t>
            </a:r>
          </a:p>
          <a:p>
            <a:pPr marL="742950" lvl="1"/>
            <a:r>
              <a:rPr lang="en-US" dirty="0">
                <a:solidFill>
                  <a:prstClr val="black"/>
                </a:solidFill>
                <a:latin typeface=""/>
              </a:rPr>
              <a:t>Added specific scenarios for when QA Verification mix sample will trigger Pay Reductions vs. </a:t>
            </a:r>
            <a:r>
              <a:rPr lang="en-US" dirty="0" err="1">
                <a:solidFill>
                  <a:prstClr val="black"/>
                </a:solidFill>
                <a:latin typeface=""/>
              </a:rPr>
              <a:t>Sublots</a:t>
            </a:r>
            <a:r>
              <a:rPr lang="en-US" dirty="0">
                <a:solidFill>
                  <a:prstClr val="black"/>
                </a:solidFill>
                <a:latin typeface=""/>
              </a:rPr>
              <a:t>.</a:t>
            </a:r>
          </a:p>
          <a:p>
            <a:endParaRPr lang="en-US" dirty="0"/>
          </a:p>
        </p:txBody>
      </p:sp>
    </p:spTree>
    <p:extLst>
      <p:ext uri="{BB962C8B-B14F-4D97-AF65-F5344CB8AC3E}">
        <p14:creationId xmlns:p14="http://schemas.microsoft.com/office/powerpoint/2010/main" val="417058788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978794"/>
            <a:ext cx="8229600" cy="850006"/>
          </a:xfrm>
        </p:spPr>
        <p:txBody>
          <a:bodyPr/>
          <a:lstStyle/>
          <a:p>
            <a:pPr lvl="0"/>
            <a:r>
              <a:rPr lang="en-US" sz="3200" b="1" u="sng" kern="1200" dirty="0" smtClean="0">
                <a:solidFill>
                  <a:srgbClr val="C00000"/>
                </a:solidFill>
                <a:latin typeface="Arial" panose="020B0604020202020204" pitchFamily="34" charset="0"/>
                <a:cs typeface="Arial" panose="020B0604020202020204" pitchFamily="34" charset="0"/>
              </a:rPr>
              <a:t>Dispute Resolution Process - Density</a:t>
            </a:r>
            <a:endParaRPr lang="en-US" sz="3200" b="1" u="sng" dirty="0">
              <a:solidFill>
                <a:srgbClr val="C00000"/>
              </a:solidFill>
              <a:latin typeface="Arial" panose="020B0604020202020204" pitchFamily="34" charset="0"/>
              <a:cs typeface="Arial" panose="020B0604020202020204" pitchFamily="34" charset="0"/>
            </a:endParaRPr>
          </a:p>
        </p:txBody>
      </p:sp>
      <p:sp>
        <p:nvSpPr>
          <p:cNvPr id="5" name="Rectangle 4"/>
          <p:cNvSpPr/>
          <p:nvPr/>
        </p:nvSpPr>
        <p:spPr>
          <a:xfrm>
            <a:off x="541750" y="1578279"/>
            <a:ext cx="8085551" cy="4696670"/>
          </a:xfrm>
          <a:prstGeom prst="rect">
            <a:avLst/>
          </a:prstGeom>
        </p:spPr>
        <p:txBody>
          <a:bodyPr wrap="square">
            <a:spAutoFit/>
          </a:bodyPr>
          <a:lstStyle/>
          <a:p>
            <a:pPr marL="342900" lvl="0" indent="-342900">
              <a:spcBef>
                <a:spcPct val="20000"/>
              </a:spcBef>
              <a:buFont typeface="Arial"/>
              <a:buChar char="•"/>
            </a:pPr>
            <a:r>
              <a:rPr lang="en-US" sz="2800" dirty="0">
                <a:solidFill>
                  <a:prstClr val="black">
                    <a:lumMod val="75000"/>
                    <a:lumOff val="25000"/>
                  </a:prstClr>
                </a:solidFill>
                <a:latin typeface="Arial" panose="020B0604020202020204" pitchFamily="34" charset="0"/>
                <a:cs typeface="Arial" panose="020B0604020202020204" pitchFamily="34" charset="0"/>
              </a:rPr>
              <a:t>S</a:t>
            </a:r>
            <a:r>
              <a:rPr lang="en-US" sz="2800" dirty="0">
                <a:solidFill>
                  <a:prstClr val="black"/>
                </a:solidFill>
                <a:latin typeface="Arial" panose="020B0604020202020204" pitchFamily="34" charset="0"/>
                <a:cs typeface="Arial" panose="020B0604020202020204" pitchFamily="34" charset="0"/>
              </a:rPr>
              <a:t>ection 10.7.2:  Core Verification Testing</a:t>
            </a:r>
          </a:p>
          <a:p>
            <a:pPr marL="742950" lvl="1" indent="-285750">
              <a:spcBef>
                <a:spcPct val="20000"/>
              </a:spcBef>
              <a:buFont typeface="Arial"/>
              <a:buChar char="•"/>
            </a:pPr>
            <a:r>
              <a:rPr lang="en-US" sz="2400" dirty="0">
                <a:solidFill>
                  <a:prstClr val="black"/>
                </a:solidFill>
                <a:latin typeface="Arial" panose="020B0604020202020204" pitchFamily="34" charset="0"/>
                <a:cs typeface="Arial" panose="020B0604020202020204" pitchFamily="34" charset="0"/>
              </a:rPr>
              <a:t>Added Dispute Resolution process for when QC &amp; QA results are outside limits of precision.</a:t>
            </a:r>
          </a:p>
          <a:p>
            <a:pPr marL="742950" lvl="1" indent="-285750">
              <a:spcBef>
                <a:spcPct val="20000"/>
              </a:spcBef>
              <a:buFont typeface="Arial"/>
              <a:buChar char="•"/>
            </a:pPr>
            <a:r>
              <a:rPr lang="en-US" sz="2400" dirty="0">
                <a:solidFill>
                  <a:prstClr val="black"/>
                </a:solidFill>
                <a:latin typeface="Arial" panose="020B0604020202020204" pitchFamily="34" charset="0"/>
                <a:cs typeface="Arial" panose="020B0604020202020204" pitchFamily="34" charset="0"/>
              </a:rPr>
              <a:t>ONE Additional Core is taken whenever a Verification core is cut = “DR Core”</a:t>
            </a:r>
          </a:p>
          <a:p>
            <a:pPr marL="342900" lvl="0" indent="-342900">
              <a:spcBef>
                <a:spcPct val="20000"/>
              </a:spcBef>
              <a:buFont typeface="Arial"/>
              <a:buChar char="•"/>
            </a:pPr>
            <a:r>
              <a:rPr lang="en-US" sz="2800" dirty="0">
                <a:solidFill>
                  <a:prstClr val="black"/>
                </a:solidFill>
                <a:latin typeface="Arial" panose="020B0604020202020204" pitchFamily="34" charset="0"/>
                <a:cs typeface="Arial" panose="020B0604020202020204" pitchFamily="34" charset="0"/>
              </a:rPr>
              <a:t>Section 10.5.4:  Gauge Verification Testing</a:t>
            </a:r>
          </a:p>
          <a:p>
            <a:pPr marL="742950" lvl="1" indent="-285750">
              <a:spcBef>
                <a:spcPct val="20000"/>
              </a:spcBef>
              <a:buFont typeface="Arial"/>
              <a:buChar char="•"/>
            </a:pPr>
            <a:r>
              <a:rPr lang="en-US" sz="2000" dirty="0">
                <a:solidFill>
                  <a:prstClr val="black"/>
                </a:solidFill>
                <a:latin typeface="Arial" panose="020B0604020202020204" pitchFamily="34" charset="0"/>
                <a:cs typeface="Arial" panose="020B0604020202020204" pitchFamily="34" charset="0"/>
              </a:rPr>
              <a:t>Added Dispute Resolution process for when QC &amp; QA gauge readings vary by more than 2.0%.</a:t>
            </a:r>
          </a:p>
          <a:p>
            <a:pPr marL="742950" lvl="1" indent="-285750">
              <a:spcBef>
                <a:spcPct val="20000"/>
              </a:spcBef>
              <a:buFont typeface="Arial"/>
              <a:buChar char="•"/>
            </a:pPr>
            <a:r>
              <a:rPr lang="en-US" sz="2000" dirty="0">
                <a:solidFill>
                  <a:prstClr val="black"/>
                </a:solidFill>
                <a:latin typeface=""/>
              </a:rPr>
              <a:t>Field confirmation of gauges – QC &amp; QA work together to verify equipment operation.</a:t>
            </a:r>
          </a:p>
          <a:p>
            <a:pPr marL="742950" lvl="1" indent="-285750">
              <a:spcBef>
                <a:spcPct val="20000"/>
              </a:spcBef>
              <a:buFont typeface="Arial"/>
              <a:buChar char="•"/>
            </a:pPr>
            <a:r>
              <a:rPr lang="en-US" sz="2000" dirty="0">
                <a:solidFill>
                  <a:prstClr val="black"/>
                </a:solidFill>
                <a:latin typeface=""/>
              </a:rPr>
              <a:t>If QC &amp; QA cannot determine issues, Soils Lab Technical Trainer is requested to investigate.</a:t>
            </a:r>
          </a:p>
        </p:txBody>
      </p:sp>
    </p:spTree>
    <p:extLst>
      <p:ext uri="{BB962C8B-B14F-4D97-AF65-F5344CB8AC3E}">
        <p14:creationId xmlns:p14="http://schemas.microsoft.com/office/powerpoint/2010/main" val="12772881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Placeholder 1"/>
          <p:cNvSpPr txBox="1">
            <a:spLocks/>
          </p:cNvSpPr>
          <p:nvPr/>
        </p:nvSpPr>
        <p:spPr>
          <a:xfrm>
            <a:off x="457200" y="555366"/>
            <a:ext cx="82296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000" kern="1200">
                <a:solidFill>
                  <a:schemeClr val="tx1">
                    <a:lumMod val="75000"/>
                    <a:lumOff val="25000"/>
                  </a:schemeClr>
                </a:solidFill>
                <a:latin typeface="Helvetica"/>
                <a:ea typeface="+mj-ea"/>
                <a:cs typeface="Helvetica"/>
              </a:defRPr>
            </a:lvl1pPr>
          </a:lstStyle>
          <a:p>
            <a:r>
              <a:rPr lang="en-US" altLang="en-US" u="sng" dirty="0"/>
              <a:t>NCDOT / CAPA Committees</a:t>
            </a:r>
            <a:endParaRPr lang="en-US" dirty="0">
              <a:solidFill>
                <a:srgbClr val="13424D"/>
              </a:solidFill>
            </a:endParaRPr>
          </a:p>
        </p:txBody>
      </p:sp>
      <p:sp>
        <p:nvSpPr>
          <p:cNvPr id="10" name="Text Placeholder 2"/>
          <p:cNvSpPr txBox="1">
            <a:spLocks/>
          </p:cNvSpPr>
          <p:nvPr/>
        </p:nvSpPr>
        <p:spPr>
          <a:xfrm>
            <a:off x="457200" y="1698366"/>
            <a:ext cx="8229600" cy="4525963"/>
          </a:xfrm>
          <a:prstGeom prst="rect">
            <a:avLst/>
          </a:prstGeom>
        </p:spPr>
        <p:txBody>
          <a:bodyPr vert="horz" lIns="91440" tIns="45720" rIns="91440" bIns="45720" rtlCol="0">
            <a:normAutofit fontScale="70000" lnSpcReduction="20000"/>
          </a:bodyPr>
          <a:lstStyle>
            <a:lvl1pPr marL="342900" indent="-342900" algn="l" defTabSz="457200" rtl="0" eaLnBrk="1" latinLnBrk="0" hangingPunct="1">
              <a:spcBef>
                <a:spcPct val="20000"/>
              </a:spcBef>
              <a:buFont typeface="Arial"/>
              <a:buChar char="•"/>
              <a:defRPr sz="3200" kern="1200">
                <a:solidFill>
                  <a:schemeClr val="tx1">
                    <a:lumMod val="75000"/>
                    <a:lumOff val="25000"/>
                  </a:schemeClr>
                </a:solidFill>
                <a:latin typeface="Helvetica"/>
                <a:ea typeface="+mn-ea"/>
                <a:cs typeface="Helvetica"/>
              </a:defRPr>
            </a:lvl1pPr>
            <a:lvl2pPr marL="742950" indent="-285750" algn="l" defTabSz="457200" rtl="0" eaLnBrk="1" latinLnBrk="0" hangingPunct="1">
              <a:spcBef>
                <a:spcPct val="20000"/>
              </a:spcBef>
              <a:buFont typeface="Arial"/>
              <a:buChar char="•"/>
              <a:defRPr sz="2800" kern="1200">
                <a:solidFill>
                  <a:schemeClr val="tx1">
                    <a:lumMod val="75000"/>
                    <a:lumOff val="25000"/>
                  </a:schemeClr>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lumMod val="75000"/>
                    <a:lumOff val="25000"/>
                  </a:schemeClr>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lumMod val="75000"/>
                    <a:lumOff val="25000"/>
                  </a:schemeClr>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lumMod val="75000"/>
                    <a:lumOff val="25000"/>
                  </a:schemeClr>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631825" lvl="1" indent="-342900">
              <a:buAutoNum type="arabicParenR"/>
            </a:pPr>
            <a:r>
              <a:rPr lang="en-US" altLang="en-US" sz="1800" b="1" dirty="0" smtClean="0"/>
              <a:t>Joint Technical Committee – Large Group</a:t>
            </a:r>
          </a:p>
          <a:p>
            <a:pPr marL="288925" lvl="1" indent="0">
              <a:buNone/>
            </a:pPr>
            <a:endParaRPr lang="en-US" altLang="en-US" sz="1800" b="1" dirty="0"/>
          </a:p>
          <a:p>
            <a:pPr marL="288925" lvl="1" indent="0">
              <a:buNone/>
            </a:pPr>
            <a:endParaRPr lang="en-US" altLang="en-US" sz="1000" b="1" u="sng" dirty="0"/>
          </a:p>
          <a:p>
            <a:pPr marL="631825" lvl="1" indent="-342900">
              <a:buAutoNum type="arabicParenR" startAt="2"/>
            </a:pPr>
            <a:r>
              <a:rPr lang="en-US" altLang="en-US" sz="1800" b="1" dirty="0" smtClean="0"/>
              <a:t>Joint Asphalt Committee</a:t>
            </a:r>
          </a:p>
          <a:p>
            <a:pPr marL="288925" lvl="1" indent="0">
              <a:buNone/>
            </a:pPr>
            <a:r>
              <a:rPr lang="en-US" altLang="en-US" sz="1800" b="1" dirty="0"/>
              <a:t> </a:t>
            </a:r>
            <a:r>
              <a:rPr lang="en-US" altLang="en-US" sz="1800" b="1" dirty="0" smtClean="0"/>
              <a:t>  </a:t>
            </a:r>
            <a:r>
              <a:rPr lang="en-US" altLang="en-US" sz="1800" b="1" u="sng" dirty="0" smtClean="0"/>
              <a:t>CAPA Members – 2013	</a:t>
            </a:r>
            <a:r>
              <a:rPr lang="en-US" altLang="en-US" sz="1800" dirty="0" smtClean="0"/>
              <a:t>		   </a:t>
            </a:r>
            <a:r>
              <a:rPr lang="en-US" altLang="en-US" sz="1800" b="1" u="sng" dirty="0" smtClean="0"/>
              <a:t>CAPA Members - 2014</a:t>
            </a:r>
          </a:p>
          <a:p>
            <a:pPr marL="288925" lvl="1" indent="0">
              <a:buNone/>
            </a:pPr>
            <a:r>
              <a:rPr lang="en-US" altLang="en-US" sz="1800" dirty="0"/>
              <a:t> </a:t>
            </a:r>
            <a:r>
              <a:rPr lang="en-US" altLang="en-US" sz="1800" dirty="0" smtClean="0"/>
              <a:t>  Skip </a:t>
            </a:r>
            <a:r>
              <a:rPr lang="en-US" altLang="en-US" sz="1800" dirty="0" err="1" smtClean="0"/>
              <a:t>Partington</a:t>
            </a:r>
            <a:r>
              <a:rPr lang="en-US" altLang="en-US" sz="1800" dirty="0" smtClean="0"/>
              <a:t> – Barnhill                        Skip </a:t>
            </a:r>
            <a:r>
              <a:rPr lang="en-US" altLang="en-US" sz="1800" dirty="0" err="1" smtClean="0"/>
              <a:t>Partington</a:t>
            </a:r>
            <a:r>
              <a:rPr lang="en-US" altLang="en-US" sz="1800" dirty="0" smtClean="0"/>
              <a:t> - Barnhill</a:t>
            </a:r>
          </a:p>
          <a:p>
            <a:pPr marL="288925" lvl="1" indent="0">
              <a:buNone/>
            </a:pPr>
            <a:r>
              <a:rPr lang="en-US" altLang="en-US" sz="1800" dirty="0" smtClean="0"/>
              <a:t>   Ivan Clayton – Sharpe Brothers              Tim Rose – Rose Brother</a:t>
            </a:r>
          </a:p>
          <a:p>
            <a:pPr marL="288925" lvl="1" indent="0">
              <a:buNone/>
            </a:pPr>
            <a:r>
              <a:rPr lang="en-US" altLang="en-US" sz="1800" dirty="0"/>
              <a:t> </a:t>
            </a:r>
            <a:r>
              <a:rPr lang="en-US" altLang="en-US" sz="1800" dirty="0" smtClean="0"/>
              <a:t>  Reade Dawson – S.T.  Wooten</a:t>
            </a:r>
            <a:r>
              <a:rPr lang="en-US" altLang="en-US" sz="1800" dirty="0"/>
              <a:t> </a:t>
            </a:r>
            <a:r>
              <a:rPr lang="en-US" altLang="en-US" sz="1800" dirty="0" smtClean="0"/>
              <a:t>              Carlton Powell – </a:t>
            </a:r>
            <a:r>
              <a:rPr lang="en-US" altLang="en-US" sz="1800" dirty="0" err="1" smtClean="0"/>
              <a:t>Ferebee</a:t>
            </a:r>
            <a:r>
              <a:rPr lang="en-US" altLang="en-US" sz="1800" dirty="0" smtClean="0"/>
              <a:t> </a:t>
            </a:r>
          </a:p>
          <a:p>
            <a:pPr marL="288925" lvl="1" indent="0">
              <a:buNone/>
            </a:pPr>
            <a:r>
              <a:rPr lang="en-US" altLang="en-US" sz="1800" dirty="0" smtClean="0"/>
              <a:t>   </a:t>
            </a:r>
            <a:r>
              <a:rPr lang="en-US" altLang="en-US" sz="1800" dirty="0" err="1" smtClean="0"/>
              <a:t>Jule</a:t>
            </a:r>
            <a:r>
              <a:rPr lang="en-US" altLang="en-US" sz="1800" dirty="0" smtClean="0"/>
              <a:t> Smith -  FSC                                    Jim Russell – JTR </a:t>
            </a:r>
          </a:p>
          <a:p>
            <a:pPr marL="288925" lvl="1" indent="0">
              <a:buNone/>
            </a:pPr>
            <a:r>
              <a:rPr lang="en-US" altLang="en-US" sz="1800" dirty="0"/>
              <a:t> </a:t>
            </a:r>
            <a:r>
              <a:rPr lang="en-US" altLang="en-US" sz="1800" dirty="0" smtClean="0"/>
              <a:t>  Wiley Roark – </a:t>
            </a:r>
            <a:r>
              <a:rPr lang="en-US" altLang="en-US" sz="1800" dirty="0" err="1" smtClean="0"/>
              <a:t>Maymead</a:t>
            </a:r>
            <a:r>
              <a:rPr lang="en-US" altLang="en-US" sz="1800" dirty="0" smtClean="0"/>
              <a:t>                         George Marsh - </a:t>
            </a:r>
            <a:r>
              <a:rPr lang="en-US" altLang="en-US" sz="1800" dirty="0" err="1" smtClean="0"/>
              <a:t>Gelder</a:t>
            </a:r>
            <a:endParaRPr lang="en-US" altLang="en-US" sz="1800" dirty="0" smtClean="0"/>
          </a:p>
          <a:p>
            <a:pPr marL="288925" lvl="1" indent="0">
              <a:buNone/>
            </a:pPr>
            <a:r>
              <a:rPr lang="en-US" altLang="en-US" sz="1800" b="1" dirty="0"/>
              <a:t> </a:t>
            </a:r>
            <a:r>
              <a:rPr lang="en-US" altLang="en-US" sz="1800" b="1" dirty="0" smtClean="0"/>
              <a:t> </a:t>
            </a:r>
            <a:endParaRPr lang="en-US" altLang="en-US" sz="1800" b="1" dirty="0"/>
          </a:p>
          <a:p>
            <a:pPr marL="288925" lvl="1" indent="0">
              <a:buNone/>
            </a:pPr>
            <a:r>
              <a:rPr lang="en-US" altLang="en-US" sz="1000" b="1" dirty="0"/>
              <a:t>	</a:t>
            </a:r>
          </a:p>
          <a:p>
            <a:pPr marL="631825" lvl="1" indent="-342900">
              <a:buAutoNum type="arabicParenR" startAt="3"/>
            </a:pPr>
            <a:r>
              <a:rPr lang="en-US" altLang="en-US" sz="1800" b="1" dirty="0" smtClean="0"/>
              <a:t> Specs </a:t>
            </a:r>
            <a:r>
              <a:rPr lang="en-US" altLang="en-US" sz="1800" b="1" dirty="0"/>
              <a:t>/ Training </a:t>
            </a:r>
            <a:r>
              <a:rPr lang="en-US" altLang="en-US" sz="1800" b="1" dirty="0" smtClean="0"/>
              <a:t>Subcommittee</a:t>
            </a:r>
            <a:endParaRPr lang="en-US" altLang="en-US" sz="1800" b="1" u="sng" dirty="0"/>
          </a:p>
          <a:p>
            <a:pPr marL="288925" lvl="1" indent="0">
              <a:buNone/>
            </a:pPr>
            <a:r>
              <a:rPr lang="en-US" altLang="en-US" sz="1800" b="1" dirty="0"/>
              <a:t>	</a:t>
            </a:r>
            <a:r>
              <a:rPr lang="en-US" altLang="en-US" sz="1800" b="1" u="sng" dirty="0"/>
              <a:t>CAPA Members</a:t>
            </a:r>
            <a:r>
              <a:rPr lang="en-US" altLang="en-US" sz="1800" b="1" dirty="0"/>
              <a:t>			</a:t>
            </a:r>
            <a:r>
              <a:rPr lang="en-US" altLang="en-US" sz="1800" b="1" dirty="0" smtClean="0"/>
              <a:t>   		</a:t>
            </a:r>
            <a:r>
              <a:rPr lang="en-US" altLang="en-US" sz="1800" b="1" u="sng" dirty="0" smtClean="0"/>
              <a:t>NCDOT Members</a:t>
            </a:r>
            <a:endParaRPr lang="en-US" altLang="en-US" sz="1800" b="1" u="sng" dirty="0"/>
          </a:p>
          <a:p>
            <a:pPr marL="288925" lvl="1" indent="0">
              <a:buNone/>
            </a:pPr>
            <a:r>
              <a:rPr lang="en-US" altLang="en-US" sz="1800" b="1" dirty="0"/>
              <a:t>	</a:t>
            </a:r>
            <a:r>
              <a:rPr lang="en-US" altLang="en-US" sz="1700" dirty="0"/>
              <a:t>David Glover - Barnhill		</a:t>
            </a:r>
            <a:r>
              <a:rPr lang="en-US" altLang="en-US" sz="1700" dirty="0" smtClean="0"/>
              <a:t>   		Todd </a:t>
            </a:r>
            <a:r>
              <a:rPr lang="en-US" altLang="en-US" sz="1700" dirty="0"/>
              <a:t>Whittington</a:t>
            </a:r>
          </a:p>
          <a:p>
            <a:pPr marL="288925" lvl="1" indent="0">
              <a:buNone/>
            </a:pPr>
            <a:r>
              <a:rPr lang="en-US" altLang="en-US" sz="1700" dirty="0"/>
              <a:t>	Chris </a:t>
            </a:r>
            <a:r>
              <a:rPr lang="en-US" altLang="en-US" sz="1700" dirty="0" err="1"/>
              <a:t>Croom</a:t>
            </a:r>
            <a:r>
              <a:rPr lang="en-US" altLang="en-US" sz="1700" dirty="0"/>
              <a:t> </a:t>
            </a:r>
            <a:r>
              <a:rPr lang="en-US" altLang="en-US" sz="1700" dirty="0" smtClean="0"/>
              <a:t>- </a:t>
            </a:r>
            <a:r>
              <a:rPr lang="en-US" altLang="en-US" sz="1700" dirty="0"/>
              <a:t>S. T. </a:t>
            </a:r>
            <a:r>
              <a:rPr lang="en-US" altLang="en-US" sz="1700" dirty="0" smtClean="0"/>
              <a:t>Wooten     			</a:t>
            </a:r>
            <a:r>
              <a:rPr lang="en-US" altLang="en-US" sz="1700" dirty="0" err="1" smtClean="0"/>
              <a:t>Nilesh</a:t>
            </a:r>
            <a:r>
              <a:rPr lang="en-US" altLang="en-US" sz="1700" dirty="0" smtClean="0"/>
              <a:t> </a:t>
            </a:r>
            <a:r>
              <a:rPr lang="en-US" altLang="en-US" sz="1700" dirty="0"/>
              <a:t>Surti</a:t>
            </a:r>
          </a:p>
          <a:p>
            <a:pPr marL="288925" lvl="1" indent="0">
              <a:buNone/>
            </a:pPr>
            <a:r>
              <a:rPr lang="en-US" altLang="en-US" sz="1700" dirty="0"/>
              <a:t>	</a:t>
            </a:r>
            <a:r>
              <a:rPr lang="en-US" altLang="en-US" sz="1700" dirty="0" smtClean="0"/>
              <a:t>Berry </a:t>
            </a:r>
            <a:r>
              <a:rPr lang="en-US" altLang="en-US" sz="1700" dirty="0"/>
              <a:t>Hall - Blythe			</a:t>
            </a:r>
            <a:r>
              <a:rPr lang="en-US" altLang="en-US" sz="1700" dirty="0" smtClean="0"/>
              <a:t>    		Wesley </a:t>
            </a:r>
            <a:r>
              <a:rPr lang="en-US" altLang="en-US" sz="1700" dirty="0"/>
              <a:t>Welborn</a:t>
            </a:r>
          </a:p>
          <a:p>
            <a:pPr marL="288925" lvl="1" indent="0">
              <a:buNone/>
            </a:pPr>
            <a:r>
              <a:rPr lang="en-US" altLang="en-US" sz="1700" dirty="0"/>
              <a:t>	Marvin Hylton </a:t>
            </a:r>
            <a:r>
              <a:rPr lang="en-US" altLang="en-US" sz="1700" dirty="0" smtClean="0"/>
              <a:t>- </a:t>
            </a:r>
            <a:r>
              <a:rPr lang="en-US" altLang="en-US" sz="1700" dirty="0" err="1"/>
              <a:t>Apac</a:t>
            </a:r>
            <a:r>
              <a:rPr lang="en-US" altLang="en-US" sz="1700" dirty="0"/>
              <a:t> 		</a:t>
            </a:r>
            <a:r>
              <a:rPr lang="en-US" altLang="en-US" sz="1700" dirty="0" smtClean="0"/>
              <a:t>   		David </a:t>
            </a:r>
            <a:r>
              <a:rPr lang="en-US" altLang="en-US" sz="1700" dirty="0"/>
              <a:t>Jackson</a:t>
            </a:r>
          </a:p>
          <a:p>
            <a:pPr marL="288925" lvl="1" indent="0">
              <a:buNone/>
            </a:pPr>
            <a:r>
              <a:rPr lang="en-US" altLang="en-US" sz="1700" dirty="0"/>
              <a:t>	</a:t>
            </a:r>
            <a:r>
              <a:rPr lang="en-US" altLang="en-US" sz="1700" dirty="0" smtClean="0"/>
              <a:t>Ellis Powell - CAPA			                      Dan Hunter</a:t>
            </a:r>
          </a:p>
          <a:p>
            <a:pPr marL="288925" lvl="1" indent="0">
              <a:buNone/>
            </a:pPr>
            <a:r>
              <a:rPr lang="en-US" altLang="en-US" sz="1700" dirty="0"/>
              <a:t>	</a:t>
            </a:r>
            <a:r>
              <a:rPr lang="en-US" altLang="en-US" sz="1700" dirty="0" smtClean="0"/>
              <a:t>							Ted Naylor</a:t>
            </a:r>
            <a:endParaRPr lang="en-US" altLang="en-US" sz="1700" dirty="0"/>
          </a:p>
          <a:p>
            <a:pPr marL="288925" lvl="1" indent="0">
              <a:buNone/>
            </a:pPr>
            <a:r>
              <a:rPr lang="en-US" altLang="en-US" sz="1700" b="1" dirty="0"/>
              <a:t>	</a:t>
            </a:r>
            <a:r>
              <a:rPr lang="en-US" altLang="en-US" sz="1700" b="1" dirty="0" smtClean="0"/>
              <a:t>				</a:t>
            </a:r>
            <a:r>
              <a:rPr lang="en-US" altLang="en-US" sz="1700" b="1" dirty="0"/>
              <a:t>		</a:t>
            </a:r>
            <a:r>
              <a:rPr lang="en-US" altLang="en-US" sz="1700" b="1" dirty="0" smtClean="0"/>
              <a:t>    </a:t>
            </a:r>
          </a:p>
          <a:p>
            <a:pPr marL="288925" lvl="1" indent="0">
              <a:buNone/>
            </a:pPr>
            <a:r>
              <a:rPr lang="en-US" altLang="en-US" sz="1600" b="1" dirty="0" smtClean="0"/>
              <a:t>							    	</a:t>
            </a:r>
          </a:p>
          <a:p>
            <a:pPr marL="288925" lvl="1" indent="0">
              <a:buNone/>
            </a:pPr>
            <a:r>
              <a:rPr lang="en-US" altLang="en-US" sz="1600" b="1" dirty="0" smtClean="0"/>
              <a:t>					                    			</a:t>
            </a:r>
            <a:endParaRPr lang="en-US" dirty="0">
              <a:solidFill>
                <a:srgbClr val="13424D"/>
              </a:solidFill>
            </a:endParaRPr>
          </a:p>
        </p:txBody>
      </p:sp>
      <p:sp>
        <p:nvSpPr>
          <p:cNvPr id="2" name="Slide Number Placeholder 1"/>
          <p:cNvSpPr>
            <a:spLocks noGrp="1"/>
          </p:cNvSpPr>
          <p:nvPr>
            <p:ph type="sldNum" sz="quarter" idx="4"/>
          </p:nvPr>
        </p:nvSpPr>
        <p:spPr/>
        <p:txBody>
          <a:bodyPr/>
          <a:lstStyle/>
          <a:p>
            <a:fld id="{3837B699-90FB-0343-9092-46385764B0C3}" type="slidenum">
              <a:rPr lang="en-US" smtClean="0"/>
              <a:pPr/>
              <a:t>2</a:t>
            </a:fld>
            <a:endParaRPr lang="en-US" dirty="0"/>
          </a:p>
        </p:txBody>
      </p:sp>
    </p:spTree>
    <p:extLst>
      <p:ext uri="{BB962C8B-B14F-4D97-AF65-F5344CB8AC3E}">
        <p14:creationId xmlns:p14="http://schemas.microsoft.com/office/powerpoint/2010/main" val="186297693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0006"/>
            <a:ext cx="8532254" cy="1081824"/>
          </a:xfrm>
        </p:spPr>
        <p:txBody>
          <a:bodyPr>
            <a:normAutofit fontScale="90000"/>
          </a:bodyPr>
          <a:lstStyle/>
          <a:p>
            <a:r>
              <a:rPr lang="en-US" altLang="en-US" sz="3600" b="1" u="sng" kern="0" dirty="0">
                <a:solidFill>
                  <a:srgbClr val="C00000"/>
                </a:solidFill>
                <a:latin typeface="Arial" panose="020B0604020202020204" pitchFamily="34" charset="0"/>
                <a:cs typeface="Arial" panose="020B0604020202020204" pitchFamily="34" charset="0"/>
              </a:rPr>
              <a:t>Temporary Traffic Control and Law Enforcement SPs for </a:t>
            </a:r>
            <a:r>
              <a:rPr lang="en-US" altLang="en-US" sz="3600" b="1" u="sng" kern="0" dirty="0" smtClean="0">
                <a:solidFill>
                  <a:srgbClr val="C00000"/>
                </a:solidFill>
                <a:latin typeface="Arial" panose="020B0604020202020204" pitchFamily="34" charset="0"/>
                <a:cs typeface="Arial" panose="020B0604020202020204" pitchFamily="34" charset="0"/>
              </a:rPr>
              <a:t>Resurfacing</a:t>
            </a:r>
            <a:r>
              <a:rPr lang="en-US" altLang="en-US" sz="4400" u="sng" kern="0" dirty="0">
                <a:solidFill>
                  <a:srgbClr val="C00000"/>
                </a:solidFill>
                <a:latin typeface="Times New Roman"/>
              </a:rPr>
              <a:t/>
            </a:r>
            <a:br>
              <a:rPr lang="en-US" altLang="en-US" sz="4400" u="sng" kern="0" dirty="0">
                <a:solidFill>
                  <a:srgbClr val="C00000"/>
                </a:solidFill>
                <a:latin typeface="Times New Roman"/>
              </a:rPr>
            </a:br>
            <a:endParaRPr lang="en-US" dirty="0"/>
          </a:p>
        </p:txBody>
      </p:sp>
      <p:sp>
        <p:nvSpPr>
          <p:cNvPr id="3" name="Content Placeholder 2"/>
          <p:cNvSpPr>
            <a:spLocks noGrp="1"/>
          </p:cNvSpPr>
          <p:nvPr>
            <p:ph idx="1"/>
          </p:nvPr>
        </p:nvSpPr>
        <p:spPr>
          <a:xfrm>
            <a:off x="457200" y="1700011"/>
            <a:ext cx="8229600" cy="4857513"/>
          </a:xfrm>
        </p:spPr>
        <p:txBody>
          <a:bodyPr>
            <a:normAutofit/>
          </a:bodyPr>
          <a:lstStyle/>
          <a:p>
            <a:pPr marL="0" lvl="0" indent="0" defTabSz="914400" eaLnBrk="0" fontAlgn="base" hangingPunct="0">
              <a:spcAft>
                <a:spcPct val="0"/>
              </a:spcAft>
              <a:buNone/>
              <a:defRPr/>
            </a:pPr>
            <a:r>
              <a:rPr lang="en-US" sz="2000" u="sng" kern="0" dirty="0">
                <a:solidFill>
                  <a:srgbClr val="FF0000"/>
                </a:solidFill>
                <a:latin typeface="Times New Roman"/>
              </a:rPr>
              <a:t>LUMP SUM pay item includes the following:</a:t>
            </a:r>
          </a:p>
          <a:p>
            <a:pPr lvl="2" defTabSz="914400" eaLnBrk="0" fontAlgn="base" hangingPunct="0">
              <a:spcAft>
                <a:spcPct val="0"/>
              </a:spcAft>
              <a:buFontTx/>
              <a:buChar char="•"/>
              <a:defRPr/>
            </a:pPr>
            <a:r>
              <a:rPr lang="en-US" sz="2000" kern="0" dirty="0">
                <a:solidFill>
                  <a:srgbClr val="002060"/>
                </a:solidFill>
                <a:latin typeface="Times New Roman"/>
              </a:rPr>
              <a:t>Portable Signs </a:t>
            </a:r>
          </a:p>
          <a:p>
            <a:pPr lvl="2" defTabSz="914400" eaLnBrk="0" fontAlgn="base" hangingPunct="0">
              <a:spcAft>
                <a:spcPct val="0"/>
              </a:spcAft>
              <a:buFontTx/>
              <a:buChar char="•"/>
              <a:defRPr/>
            </a:pPr>
            <a:r>
              <a:rPr lang="en-US" sz="2000" kern="0" dirty="0">
                <a:solidFill>
                  <a:srgbClr val="002060"/>
                </a:solidFill>
                <a:latin typeface="Times New Roman"/>
              </a:rPr>
              <a:t>Cones and Drums </a:t>
            </a:r>
          </a:p>
          <a:p>
            <a:pPr lvl="2" defTabSz="914400" eaLnBrk="0" fontAlgn="base" hangingPunct="0">
              <a:spcAft>
                <a:spcPct val="0"/>
              </a:spcAft>
              <a:buFontTx/>
              <a:buChar char="•"/>
              <a:defRPr/>
            </a:pPr>
            <a:r>
              <a:rPr lang="en-US" sz="2000" kern="0" dirty="0" smtClean="0">
                <a:solidFill>
                  <a:srgbClr val="002060"/>
                </a:solidFill>
                <a:latin typeface="Times New Roman"/>
              </a:rPr>
              <a:t>Changeable </a:t>
            </a:r>
            <a:r>
              <a:rPr lang="en-US" sz="2000" kern="0" dirty="0">
                <a:solidFill>
                  <a:srgbClr val="002060"/>
                </a:solidFill>
                <a:latin typeface="Times New Roman"/>
              </a:rPr>
              <a:t>Message Boards and Flashing Arrow Panels (per standard, additional considered extra work)</a:t>
            </a:r>
          </a:p>
          <a:p>
            <a:pPr lvl="2" defTabSz="914400" eaLnBrk="0" fontAlgn="base" hangingPunct="0">
              <a:spcAft>
                <a:spcPct val="0"/>
              </a:spcAft>
              <a:buFontTx/>
              <a:buChar char="•"/>
              <a:defRPr/>
            </a:pPr>
            <a:r>
              <a:rPr lang="en-US" sz="2000" kern="0" dirty="0">
                <a:solidFill>
                  <a:srgbClr val="002060"/>
                </a:solidFill>
                <a:latin typeface="Times New Roman"/>
              </a:rPr>
              <a:t>Includes 4 flaggers per operation per map</a:t>
            </a:r>
          </a:p>
          <a:p>
            <a:pPr lvl="2" defTabSz="914400" eaLnBrk="0" fontAlgn="base" hangingPunct="0">
              <a:spcAft>
                <a:spcPct val="0"/>
              </a:spcAft>
              <a:buFontTx/>
              <a:buChar char="•"/>
              <a:defRPr/>
            </a:pPr>
            <a:r>
              <a:rPr lang="en-US" sz="2000" kern="0" dirty="0">
                <a:solidFill>
                  <a:srgbClr val="002060"/>
                </a:solidFill>
                <a:latin typeface="Times New Roman"/>
              </a:rPr>
              <a:t>Additional flaggers paid at $20 per hour for each flagger as approved by Engineer as Supplemental Flagging pay item</a:t>
            </a:r>
          </a:p>
          <a:p>
            <a:pPr marL="0" lvl="0" indent="0" defTabSz="914400" eaLnBrk="0" fontAlgn="base" hangingPunct="0">
              <a:spcAft>
                <a:spcPct val="0"/>
              </a:spcAft>
              <a:buNone/>
              <a:defRPr/>
            </a:pPr>
            <a:r>
              <a:rPr lang="en-US" sz="2000" u="sng" kern="0" dirty="0">
                <a:solidFill>
                  <a:srgbClr val="FF0000"/>
                </a:solidFill>
                <a:latin typeface="Times New Roman"/>
              </a:rPr>
              <a:t>Law Enforcement SP</a:t>
            </a:r>
          </a:p>
          <a:p>
            <a:pPr lvl="2" defTabSz="914400" eaLnBrk="0" fontAlgn="base" hangingPunct="0">
              <a:spcAft>
                <a:spcPct val="0"/>
              </a:spcAft>
              <a:buFontTx/>
              <a:buChar char="•"/>
              <a:defRPr/>
            </a:pPr>
            <a:r>
              <a:rPr lang="en-US" sz="2000" kern="0" dirty="0">
                <a:solidFill>
                  <a:srgbClr val="002060"/>
                </a:solidFill>
                <a:latin typeface="Times New Roman"/>
              </a:rPr>
              <a:t>Guidelines on when Law Enforcement pay item needed – high speed routes, urban intersections, etc.</a:t>
            </a:r>
          </a:p>
          <a:p>
            <a:pPr lvl="2" defTabSz="914400" eaLnBrk="0" fontAlgn="base" hangingPunct="0">
              <a:spcAft>
                <a:spcPct val="0"/>
              </a:spcAft>
              <a:buFontTx/>
              <a:buChar char="•"/>
              <a:defRPr/>
            </a:pPr>
            <a:r>
              <a:rPr lang="en-US" sz="2000" kern="0" dirty="0">
                <a:solidFill>
                  <a:srgbClr val="002060"/>
                </a:solidFill>
                <a:latin typeface="Times New Roman"/>
              </a:rPr>
              <a:t>Each Law Enforcement officer will be paid Per Hour and not considered incidental or lump sum </a:t>
            </a:r>
          </a:p>
        </p:txBody>
      </p:sp>
      <p:sp>
        <p:nvSpPr>
          <p:cNvPr id="4" name="Slide Number Placeholder 3"/>
          <p:cNvSpPr>
            <a:spLocks noGrp="1"/>
          </p:cNvSpPr>
          <p:nvPr>
            <p:ph type="sldNum" sz="quarter" idx="4"/>
          </p:nvPr>
        </p:nvSpPr>
        <p:spPr/>
        <p:txBody>
          <a:bodyPr/>
          <a:lstStyle/>
          <a:p>
            <a:fld id="{3837B699-90FB-0343-9092-46385764B0C3}" type="slidenum">
              <a:rPr lang="en-US" smtClean="0"/>
              <a:pPr/>
              <a:t>20</a:t>
            </a:fld>
            <a:endParaRPr lang="en-US" dirty="0"/>
          </a:p>
        </p:txBody>
      </p:sp>
    </p:spTree>
    <p:extLst>
      <p:ext uri="{BB962C8B-B14F-4D97-AF65-F5344CB8AC3E}">
        <p14:creationId xmlns:p14="http://schemas.microsoft.com/office/powerpoint/2010/main" val="1928919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806564"/>
            <a:ext cx="8229600" cy="755906"/>
          </a:xfrm>
          <a:prstGeom prst="rect">
            <a:avLst/>
          </a:prstGeom>
        </p:spPr>
        <p:txBody>
          <a:bodyPr vert="horz" lIns="91440" tIns="45720" rIns="91440" bIns="45720" rtlCol="0" anchor="ctr">
            <a:normAutofit fontScale="90000"/>
          </a:bodyPr>
          <a:lstStyle/>
          <a:p>
            <a:r>
              <a:rPr lang="en-US" sz="3000" b="1" u="sng" dirty="0" smtClean="0">
                <a:solidFill>
                  <a:srgbClr val="C00000"/>
                </a:solidFill>
                <a:latin typeface="Arial" panose="020B0604020202020204" pitchFamily="34" charset="0"/>
                <a:cs typeface="Arial" panose="020B0604020202020204" pitchFamily="34" charset="0"/>
              </a:rPr>
              <a:t>Contract Time Considerations for Resurfacing</a:t>
            </a:r>
            <a:endParaRPr lang="en-US" sz="3000" b="1" u="sng" dirty="0">
              <a:solidFill>
                <a:srgbClr val="C00000"/>
              </a:solidFill>
              <a:latin typeface="Arial" panose="020B0604020202020204" pitchFamily="34" charset="0"/>
              <a:cs typeface="Arial" panose="020B0604020202020204" pitchFamily="34" charset="0"/>
            </a:endParaRPr>
          </a:p>
        </p:txBody>
      </p:sp>
      <p:sp>
        <p:nvSpPr>
          <p:cNvPr id="4" name="Slide Number Placeholder 5"/>
          <p:cNvSpPr>
            <a:spLocks noGrp="1"/>
          </p:cNvSpPr>
          <p:nvPr>
            <p:ph type="sldNum" sz="quarter" idx="4"/>
          </p:nvPr>
        </p:nvSpPr>
        <p:spPr>
          <a:xfrm>
            <a:off x="8414749" y="6356350"/>
            <a:ext cx="544101" cy="365125"/>
          </a:xfrm>
          <a:prstGeom prst="rect">
            <a:avLst/>
          </a:prstGeom>
        </p:spPr>
        <p:txBody>
          <a:bodyPr/>
          <a:lstStyle>
            <a:lvl1pPr algn="r">
              <a:defRPr sz="1200">
                <a:solidFill>
                  <a:schemeClr val="tx1">
                    <a:lumMod val="75000"/>
                    <a:lumOff val="25000"/>
                  </a:schemeClr>
                </a:solidFill>
                <a:latin typeface="Helvetica"/>
              </a:defRPr>
            </a:lvl1pPr>
          </a:lstStyle>
          <a:p>
            <a:fld id="{2985A7AB-62D5-BB49-9143-B22354004447}" type="slidenum">
              <a:rPr lang="en-US" smtClean="0"/>
              <a:pPr/>
              <a:t>21</a:t>
            </a:fld>
            <a:endParaRPr lang="en-US" dirty="0"/>
          </a:p>
        </p:txBody>
      </p:sp>
      <p:sp>
        <p:nvSpPr>
          <p:cNvPr id="5" name="Text Placeholder 2"/>
          <p:cNvSpPr txBox="1">
            <a:spLocks/>
          </p:cNvSpPr>
          <p:nvPr/>
        </p:nvSpPr>
        <p:spPr>
          <a:xfrm>
            <a:off x="457200" y="1491449"/>
            <a:ext cx="8229600" cy="458353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lumMod val="75000"/>
                    <a:lumOff val="25000"/>
                  </a:schemeClr>
                </a:solidFill>
                <a:latin typeface="Helvetica"/>
                <a:ea typeface="+mn-ea"/>
                <a:cs typeface="Helvetica"/>
              </a:defRPr>
            </a:lvl1pPr>
            <a:lvl2pPr marL="742950" indent="-285750" algn="l" defTabSz="457200" rtl="0" eaLnBrk="1" latinLnBrk="0" hangingPunct="1">
              <a:spcBef>
                <a:spcPct val="20000"/>
              </a:spcBef>
              <a:buFont typeface="Arial"/>
              <a:buChar char="•"/>
              <a:defRPr sz="2800" kern="1200">
                <a:solidFill>
                  <a:schemeClr val="tx1">
                    <a:lumMod val="75000"/>
                    <a:lumOff val="25000"/>
                  </a:schemeClr>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lumMod val="75000"/>
                    <a:lumOff val="25000"/>
                  </a:schemeClr>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lumMod val="75000"/>
                    <a:lumOff val="25000"/>
                  </a:schemeClr>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lumMod val="75000"/>
                    <a:lumOff val="25000"/>
                  </a:schemeClr>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smtClean="0"/>
              <a:t>Division POCs up to $2.5 million under new legislation</a:t>
            </a:r>
          </a:p>
          <a:p>
            <a:r>
              <a:rPr lang="en-US" sz="2400" dirty="0" smtClean="0"/>
              <a:t>Worked with Contract Office / CAPA to better define Contract Time Guidelines for resurfacing projects</a:t>
            </a:r>
          </a:p>
          <a:p>
            <a:r>
              <a:rPr lang="en-US" sz="2400" dirty="0" smtClean="0">
                <a:solidFill>
                  <a:schemeClr val="tx1"/>
                </a:solidFill>
              </a:rPr>
              <a:t>Resurfacing production rates (300 – 1000 tons/day):</a:t>
            </a:r>
            <a:endParaRPr lang="en-US" sz="1600" dirty="0" smtClean="0">
              <a:solidFill>
                <a:schemeClr val="tx1"/>
              </a:solidFill>
            </a:endParaRPr>
          </a:p>
          <a:p>
            <a:pPr lvl="1"/>
            <a:r>
              <a:rPr lang="en-US" sz="1600" dirty="0" smtClean="0">
                <a:solidFill>
                  <a:schemeClr val="tx1"/>
                </a:solidFill>
              </a:rPr>
              <a:t>Size of the project </a:t>
            </a:r>
          </a:p>
          <a:p>
            <a:pPr lvl="1"/>
            <a:r>
              <a:rPr lang="en-US" sz="1600" dirty="0" smtClean="0">
                <a:solidFill>
                  <a:schemeClr val="tx1"/>
                </a:solidFill>
              </a:rPr>
              <a:t>Heavy congested areas or seasonal traffic</a:t>
            </a:r>
          </a:p>
          <a:p>
            <a:pPr lvl="1"/>
            <a:r>
              <a:rPr lang="en-US" sz="1600" dirty="0" smtClean="0">
                <a:solidFill>
                  <a:schemeClr val="tx1"/>
                </a:solidFill>
              </a:rPr>
              <a:t>Time restrictions for lane closures, WZTC</a:t>
            </a:r>
          </a:p>
          <a:p>
            <a:pPr lvl="1"/>
            <a:r>
              <a:rPr lang="en-US" sz="1600" dirty="0" smtClean="0">
                <a:solidFill>
                  <a:schemeClr val="tx1"/>
                </a:solidFill>
              </a:rPr>
              <a:t>Utility adjustments</a:t>
            </a:r>
          </a:p>
          <a:p>
            <a:pPr lvl="1"/>
            <a:r>
              <a:rPr lang="en-US" sz="1600" dirty="0" smtClean="0">
                <a:solidFill>
                  <a:schemeClr val="tx1"/>
                </a:solidFill>
              </a:rPr>
              <a:t>Number of Intersections</a:t>
            </a:r>
            <a:endParaRPr lang="en-US" sz="2000" dirty="0" smtClean="0">
              <a:solidFill>
                <a:schemeClr val="tx1"/>
              </a:solidFill>
            </a:endParaRPr>
          </a:p>
          <a:p>
            <a:r>
              <a:rPr lang="en-US" sz="2400" dirty="0" smtClean="0">
                <a:solidFill>
                  <a:schemeClr val="tx1"/>
                </a:solidFill>
              </a:rPr>
              <a:t>Allow 16 days per calendar month</a:t>
            </a:r>
          </a:p>
          <a:p>
            <a:r>
              <a:rPr lang="en-US" sz="2400" dirty="0" smtClean="0">
                <a:solidFill>
                  <a:schemeClr val="tx1"/>
                </a:solidFill>
              </a:rPr>
              <a:t>Allow 3 months for winter weather</a:t>
            </a:r>
          </a:p>
          <a:p>
            <a:r>
              <a:rPr lang="en-US" sz="2400" dirty="0" smtClean="0">
                <a:solidFill>
                  <a:schemeClr val="tx1"/>
                </a:solidFill>
              </a:rPr>
              <a:t>Pavement Marking limitations</a:t>
            </a:r>
          </a:p>
          <a:p>
            <a:pPr lvl="3"/>
            <a:endParaRPr lang="en-US" dirty="0">
              <a:solidFill>
                <a:schemeClr val="tx1"/>
              </a:solidFill>
            </a:endParaRPr>
          </a:p>
        </p:txBody>
      </p:sp>
    </p:spTree>
    <p:extLst>
      <p:ext uri="{BB962C8B-B14F-4D97-AF65-F5344CB8AC3E}">
        <p14:creationId xmlns:p14="http://schemas.microsoft.com/office/powerpoint/2010/main" val="67583122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txBox="1">
            <a:spLocks/>
          </p:cNvSpPr>
          <p:nvPr/>
        </p:nvSpPr>
        <p:spPr>
          <a:xfrm>
            <a:off x="324850" y="1860664"/>
            <a:ext cx="8819150" cy="4610099"/>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lumMod val="75000"/>
                    <a:lumOff val="25000"/>
                  </a:schemeClr>
                </a:solidFill>
                <a:latin typeface="Helvetica"/>
                <a:ea typeface="+mn-ea"/>
                <a:cs typeface="Helvetica"/>
              </a:defRPr>
            </a:lvl1pPr>
            <a:lvl2pPr marL="742950" indent="-285750" algn="l" defTabSz="457200" rtl="0" eaLnBrk="1" latinLnBrk="0" hangingPunct="1">
              <a:spcBef>
                <a:spcPct val="20000"/>
              </a:spcBef>
              <a:buFont typeface="Arial"/>
              <a:buChar char="•"/>
              <a:defRPr sz="2800" kern="1200">
                <a:solidFill>
                  <a:schemeClr val="tx1">
                    <a:lumMod val="75000"/>
                    <a:lumOff val="25000"/>
                  </a:schemeClr>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lumMod val="75000"/>
                    <a:lumOff val="25000"/>
                  </a:schemeClr>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lumMod val="75000"/>
                    <a:lumOff val="25000"/>
                  </a:schemeClr>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lumMod val="75000"/>
                    <a:lumOff val="25000"/>
                  </a:schemeClr>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r>
              <a:rPr lang="en-US" dirty="0" smtClean="0">
                <a:solidFill>
                  <a:prstClr val="black"/>
                </a:solidFill>
              </a:rPr>
              <a:t>Submit </a:t>
            </a:r>
            <a:r>
              <a:rPr lang="en-US" u="sng" dirty="0" smtClean="0">
                <a:solidFill>
                  <a:prstClr val="black"/>
                </a:solidFill>
              </a:rPr>
              <a:t>ALL</a:t>
            </a:r>
            <a:r>
              <a:rPr lang="en-US" dirty="0" smtClean="0">
                <a:solidFill>
                  <a:prstClr val="black"/>
                </a:solidFill>
              </a:rPr>
              <a:t> </a:t>
            </a:r>
            <a:r>
              <a:rPr lang="en-US" dirty="0">
                <a:solidFill>
                  <a:prstClr val="black"/>
                </a:solidFill>
              </a:rPr>
              <a:t>DBEs at </a:t>
            </a:r>
            <a:r>
              <a:rPr lang="en-US" dirty="0" smtClean="0">
                <a:solidFill>
                  <a:prstClr val="black"/>
                </a:solidFill>
              </a:rPr>
              <a:t>bid </a:t>
            </a:r>
            <a:r>
              <a:rPr lang="en-US" dirty="0">
                <a:solidFill>
                  <a:prstClr val="black"/>
                </a:solidFill>
              </a:rPr>
              <a:t>t</a:t>
            </a:r>
            <a:r>
              <a:rPr lang="en-US" dirty="0" smtClean="0">
                <a:solidFill>
                  <a:prstClr val="black"/>
                </a:solidFill>
              </a:rPr>
              <a:t>ime </a:t>
            </a:r>
          </a:p>
          <a:p>
            <a:pPr lvl="0"/>
            <a:r>
              <a:rPr lang="en-US" dirty="0" smtClean="0">
                <a:solidFill>
                  <a:prstClr val="black"/>
                </a:solidFill>
              </a:rPr>
              <a:t>Letters </a:t>
            </a:r>
            <a:r>
              <a:rPr lang="en-US" dirty="0">
                <a:solidFill>
                  <a:prstClr val="black"/>
                </a:solidFill>
              </a:rPr>
              <a:t>of Intent </a:t>
            </a:r>
            <a:r>
              <a:rPr lang="en-US" dirty="0" smtClean="0">
                <a:solidFill>
                  <a:prstClr val="black"/>
                </a:solidFill>
              </a:rPr>
              <a:t>must be submitted only for those DBEs necessary to meet the goal</a:t>
            </a:r>
          </a:p>
          <a:p>
            <a:pPr lvl="1"/>
            <a:r>
              <a:rPr lang="en-US" dirty="0" smtClean="0">
                <a:solidFill>
                  <a:prstClr val="black"/>
                </a:solidFill>
              </a:rPr>
              <a:t>These become the Committed DBEs</a:t>
            </a:r>
          </a:p>
          <a:p>
            <a:pPr lvl="1"/>
            <a:r>
              <a:rPr lang="en-US" dirty="0" smtClean="0">
                <a:solidFill>
                  <a:prstClr val="black"/>
                </a:solidFill>
              </a:rPr>
              <a:t>Letter of Intent must be received by noon on the 6</a:t>
            </a:r>
            <a:r>
              <a:rPr lang="en-US" baseline="30000" dirty="0" smtClean="0">
                <a:solidFill>
                  <a:prstClr val="black"/>
                </a:solidFill>
              </a:rPr>
              <a:t>th</a:t>
            </a:r>
            <a:r>
              <a:rPr lang="en-US" dirty="0" smtClean="0">
                <a:solidFill>
                  <a:prstClr val="black"/>
                </a:solidFill>
              </a:rPr>
              <a:t> day following the opening of bids</a:t>
            </a:r>
          </a:p>
          <a:p>
            <a:pPr lvl="0"/>
            <a:r>
              <a:rPr lang="en-US" dirty="0" smtClean="0">
                <a:solidFill>
                  <a:prstClr val="black"/>
                </a:solidFill>
              </a:rPr>
              <a:t>Additional DBEs</a:t>
            </a:r>
          </a:p>
          <a:p>
            <a:pPr lvl="1"/>
            <a:r>
              <a:rPr lang="en-US" dirty="0" smtClean="0">
                <a:solidFill>
                  <a:prstClr val="black"/>
                </a:solidFill>
              </a:rPr>
              <a:t>No Letter of Intent submission</a:t>
            </a:r>
          </a:p>
          <a:p>
            <a:pPr lvl="1"/>
            <a:r>
              <a:rPr lang="en-US" dirty="0" smtClean="0">
                <a:solidFill>
                  <a:prstClr val="black"/>
                </a:solidFill>
              </a:rPr>
              <a:t>Replacement rules do not apply</a:t>
            </a:r>
            <a:endParaRPr lang="en-US" dirty="0">
              <a:solidFill>
                <a:prstClr val="black"/>
              </a:solidFill>
            </a:endParaRPr>
          </a:p>
        </p:txBody>
      </p:sp>
      <p:sp>
        <p:nvSpPr>
          <p:cNvPr id="4" name="Slide Number Placeholder 5"/>
          <p:cNvSpPr>
            <a:spLocks noGrp="1"/>
          </p:cNvSpPr>
          <p:nvPr>
            <p:ph type="sldNum" sz="quarter" idx="4"/>
          </p:nvPr>
        </p:nvSpPr>
        <p:spPr>
          <a:xfrm>
            <a:off x="8414749" y="6356350"/>
            <a:ext cx="544101" cy="365125"/>
          </a:xfrm>
          <a:prstGeom prst="rect">
            <a:avLst/>
          </a:prstGeom>
        </p:spPr>
        <p:txBody>
          <a:bodyPr/>
          <a:lstStyle>
            <a:lvl1pPr algn="r">
              <a:defRPr sz="1200">
                <a:solidFill>
                  <a:schemeClr val="tx1">
                    <a:lumMod val="75000"/>
                    <a:lumOff val="25000"/>
                  </a:schemeClr>
                </a:solidFill>
                <a:latin typeface="Helvetica"/>
              </a:defRPr>
            </a:lvl1pPr>
          </a:lstStyle>
          <a:p>
            <a:fld id="{2985A7AB-62D5-BB49-9143-B22354004447}" type="slidenum">
              <a:rPr lang="en-US" smtClean="0"/>
              <a:pPr/>
              <a:t>22</a:t>
            </a:fld>
            <a:endParaRPr lang="en-US" dirty="0"/>
          </a:p>
        </p:txBody>
      </p:sp>
      <p:sp>
        <p:nvSpPr>
          <p:cNvPr id="3" name="Title 2"/>
          <p:cNvSpPr>
            <a:spLocks noGrp="1"/>
          </p:cNvSpPr>
          <p:nvPr>
            <p:ph type="title"/>
          </p:nvPr>
        </p:nvSpPr>
        <p:spPr>
          <a:xfrm>
            <a:off x="139700" y="717664"/>
            <a:ext cx="8819150" cy="1143000"/>
          </a:xfrm>
        </p:spPr>
        <p:txBody>
          <a:bodyPr>
            <a:noAutofit/>
          </a:bodyPr>
          <a:lstStyle/>
          <a:p>
            <a:pPr algn="ctr"/>
            <a:r>
              <a:rPr lang="en-US" sz="3200" b="1" dirty="0" smtClean="0"/>
              <a:t>Disadvantaged Business Enterprise(DBE) Provision Changes</a:t>
            </a:r>
            <a:endParaRPr lang="en-US" sz="3200" b="1" dirty="0"/>
          </a:p>
        </p:txBody>
      </p:sp>
    </p:spTree>
    <p:extLst>
      <p:ext uri="{BB962C8B-B14F-4D97-AF65-F5344CB8AC3E}">
        <p14:creationId xmlns:p14="http://schemas.microsoft.com/office/powerpoint/2010/main" val="249966314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2985A7AB-62D5-BB49-9143-B22354004447}" type="slidenum">
              <a:rPr lang="en-US" smtClean="0"/>
              <a:pPr/>
              <a:t>23</a:t>
            </a:fld>
            <a:endParaRPr lang="en-US" dirty="0"/>
          </a:p>
        </p:txBody>
      </p:sp>
      <p:sp>
        <p:nvSpPr>
          <p:cNvPr id="3" name="Title 2"/>
          <p:cNvSpPr>
            <a:spLocks noGrp="1"/>
          </p:cNvSpPr>
          <p:nvPr>
            <p:ph type="title"/>
          </p:nvPr>
        </p:nvSpPr>
        <p:spPr>
          <a:xfrm>
            <a:off x="0" y="704736"/>
            <a:ext cx="9134494" cy="616064"/>
          </a:xfrm>
        </p:spPr>
        <p:txBody>
          <a:bodyPr>
            <a:noAutofit/>
          </a:bodyPr>
          <a:lstStyle/>
          <a:p>
            <a:pPr algn="ctr"/>
            <a:r>
              <a:rPr lang="en-US" dirty="0" smtClean="0"/>
              <a:t>Additional DBE Subcontractors</a:t>
            </a:r>
            <a:endParaRPr lang="en-US" dirty="0"/>
          </a:p>
        </p:txBody>
      </p:sp>
      <p:pic>
        <p:nvPicPr>
          <p:cNvPr id="6153" name="Picture 9"/>
          <p:cNvPicPr>
            <a:picLocks noChangeAspect="1" noChangeArrowheads="1"/>
          </p:cNvPicPr>
          <p:nvPr/>
        </p:nvPicPr>
        <p:blipFill rotWithShape="1">
          <a:blip r:embed="rId2">
            <a:extLst>
              <a:ext uri="{28A0092B-C50C-407E-A947-70E740481C1C}">
                <a14:useLocalDpi xmlns:a14="http://schemas.microsoft.com/office/drawing/2010/main" val="0"/>
              </a:ext>
            </a:extLst>
          </a:blip>
          <a:srcRect l="2378" r="6509"/>
          <a:stretch/>
        </p:blipFill>
        <p:spPr bwMode="auto">
          <a:xfrm>
            <a:off x="139700" y="2034409"/>
            <a:ext cx="8877300" cy="3420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3657035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txBox="1">
            <a:spLocks/>
          </p:cNvSpPr>
          <p:nvPr/>
        </p:nvSpPr>
        <p:spPr>
          <a:xfrm>
            <a:off x="139700" y="1734102"/>
            <a:ext cx="8819150" cy="486989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lumMod val="75000"/>
                    <a:lumOff val="25000"/>
                  </a:schemeClr>
                </a:solidFill>
                <a:latin typeface="Helvetica"/>
                <a:ea typeface="+mn-ea"/>
                <a:cs typeface="Helvetica"/>
              </a:defRPr>
            </a:lvl1pPr>
            <a:lvl2pPr marL="742950" indent="-285750" algn="l" defTabSz="457200" rtl="0" eaLnBrk="1" latinLnBrk="0" hangingPunct="1">
              <a:spcBef>
                <a:spcPct val="20000"/>
              </a:spcBef>
              <a:buFont typeface="Arial"/>
              <a:buChar char="•"/>
              <a:defRPr sz="2800" kern="1200">
                <a:solidFill>
                  <a:schemeClr val="tx1">
                    <a:lumMod val="75000"/>
                    <a:lumOff val="25000"/>
                  </a:schemeClr>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lumMod val="75000"/>
                    <a:lumOff val="25000"/>
                  </a:schemeClr>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lumMod val="75000"/>
                    <a:lumOff val="25000"/>
                  </a:schemeClr>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lumMod val="75000"/>
                    <a:lumOff val="25000"/>
                  </a:schemeClr>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en-US" dirty="0">
                <a:latin typeface="Helvetica" pitchFamily="34" charset="0"/>
                <a:cs typeface="Helvetica" pitchFamily="34" charset="0"/>
              </a:rPr>
              <a:t>Committed DBEs can be replaced</a:t>
            </a:r>
          </a:p>
          <a:p>
            <a:pPr lvl="1"/>
            <a:r>
              <a:rPr lang="en-US" dirty="0" smtClean="0">
                <a:solidFill>
                  <a:prstClr val="black"/>
                </a:solidFill>
              </a:rPr>
              <a:t>Performance Related Issues</a:t>
            </a:r>
          </a:p>
          <a:p>
            <a:pPr lvl="1"/>
            <a:r>
              <a:rPr lang="en-US" dirty="0" smtClean="0">
                <a:solidFill>
                  <a:prstClr val="black"/>
                </a:solidFill>
              </a:rPr>
              <a:t>Decertification</a:t>
            </a:r>
            <a:endParaRPr lang="en-US" dirty="0">
              <a:solidFill>
                <a:prstClr val="black"/>
              </a:solidFill>
            </a:endParaRPr>
          </a:p>
          <a:p>
            <a:pPr lvl="0"/>
            <a:r>
              <a:rPr lang="en-US" dirty="0" smtClean="0">
                <a:solidFill>
                  <a:prstClr val="black"/>
                </a:solidFill>
              </a:rPr>
              <a:t>NCDOT must concur with replacement</a:t>
            </a:r>
          </a:p>
          <a:p>
            <a:r>
              <a:rPr lang="en-US" altLang="en-US" dirty="0">
                <a:latin typeface="Helvetica" pitchFamily="34" charset="0"/>
                <a:cs typeface="Helvetica" pitchFamily="34" charset="0"/>
              </a:rPr>
              <a:t>Submit a DBE/MBE/WBE Replacement Request Form(RF-4) to </a:t>
            </a:r>
            <a:r>
              <a:rPr lang="en-US" altLang="en-US" dirty="0" smtClean="0">
                <a:latin typeface="Helvetica" pitchFamily="34" charset="0"/>
                <a:cs typeface="Helvetica" pitchFamily="34" charset="0"/>
              </a:rPr>
              <a:t>RE for concurrence</a:t>
            </a:r>
          </a:p>
          <a:p>
            <a:pPr marL="0" indent="0">
              <a:buNone/>
            </a:pPr>
            <a:endParaRPr lang="en-US" altLang="en-US" dirty="0" smtClean="0">
              <a:latin typeface="Helvetica" pitchFamily="34" charset="0"/>
              <a:cs typeface="Helvetica" pitchFamily="34" charset="0"/>
            </a:endParaRPr>
          </a:p>
          <a:p>
            <a:pPr marL="0" indent="0">
              <a:buNone/>
            </a:pPr>
            <a:r>
              <a:rPr lang="en-US" altLang="en-US" sz="1600" dirty="0">
                <a:latin typeface="Helvetica" pitchFamily="34" charset="0"/>
                <a:cs typeface="Helvetica" pitchFamily="34" charset="0"/>
                <a:hlinkClick r:id="rId3"/>
              </a:rPr>
              <a:t>https://</a:t>
            </a:r>
            <a:r>
              <a:rPr lang="en-US" altLang="en-US" sz="1600" dirty="0" smtClean="0">
                <a:latin typeface="Helvetica" pitchFamily="34" charset="0"/>
                <a:cs typeface="Helvetica" pitchFamily="34" charset="0"/>
                <a:hlinkClick r:id="rId3"/>
              </a:rPr>
              <a:t>connect.ncdot.gov/projects/construction/Pages/Construction-Resources.aspx</a:t>
            </a:r>
            <a:endParaRPr lang="en-US" altLang="en-US" sz="1600" dirty="0" smtClean="0">
              <a:latin typeface="Helvetica" pitchFamily="34" charset="0"/>
              <a:cs typeface="Helvetica" pitchFamily="34" charset="0"/>
            </a:endParaRPr>
          </a:p>
          <a:p>
            <a:pPr marL="0" indent="0">
              <a:buNone/>
            </a:pPr>
            <a:endParaRPr lang="en-US" altLang="en-US" sz="1400" dirty="0">
              <a:latin typeface="Helvetica" pitchFamily="34" charset="0"/>
              <a:cs typeface="Helvetica" pitchFamily="34" charset="0"/>
            </a:endParaRPr>
          </a:p>
          <a:p>
            <a:pPr lvl="0" fontAlgn="b">
              <a:lnSpc>
                <a:spcPct val="90000"/>
              </a:lnSpc>
              <a:spcBef>
                <a:spcPct val="0"/>
              </a:spcBef>
              <a:buNone/>
            </a:pPr>
            <a:endParaRPr lang="en-US" sz="2200" dirty="0" smtClean="0">
              <a:solidFill>
                <a:prstClr val="black">
                  <a:lumMod val="75000"/>
                  <a:lumOff val="25000"/>
                </a:prstClr>
              </a:solidFill>
              <a:latin typeface=""/>
              <a:cs typeface="+mn-cs"/>
              <a:hlinkClick r:id="rId4"/>
            </a:endParaRPr>
          </a:p>
          <a:p>
            <a:pPr lvl="0" fontAlgn="b">
              <a:lnSpc>
                <a:spcPct val="90000"/>
              </a:lnSpc>
              <a:spcBef>
                <a:spcPct val="0"/>
              </a:spcBef>
              <a:buNone/>
            </a:pPr>
            <a:endParaRPr lang="en-US" sz="2200" dirty="0">
              <a:solidFill>
                <a:prstClr val="black">
                  <a:lumMod val="75000"/>
                  <a:lumOff val="25000"/>
                </a:prstClr>
              </a:solidFill>
              <a:latin typeface=""/>
              <a:cs typeface="+mn-cs"/>
              <a:hlinkClick r:id="rId4"/>
            </a:endParaRPr>
          </a:p>
          <a:p>
            <a:pPr lvl="0" fontAlgn="b">
              <a:lnSpc>
                <a:spcPct val="90000"/>
              </a:lnSpc>
              <a:spcBef>
                <a:spcPct val="0"/>
              </a:spcBef>
              <a:buNone/>
            </a:pPr>
            <a:endParaRPr lang="en-US" sz="2200" dirty="0" smtClean="0">
              <a:solidFill>
                <a:prstClr val="black">
                  <a:lumMod val="75000"/>
                  <a:lumOff val="25000"/>
                </a:prstClr>
              </a:solidFill>
              <a:latin typeface=""/>
              <a:cs typeface="+mn-cs"/>
              <a:hlinkClick r:id="rId4"/>
            </a:endParaRPr>
          </a:p>
          <a:p>
            <a:pPr marL="0" indent="0">
              <a:buNone/>
            </a:pPr>
            <a:endParaRPr lang="en-US" altLang="en-US" sz="2800" dirty="0">
              <a:latin typeface="Helvetica" pitchFamily="34" charset="0"/>
              <a:cs typeface="Helvetica" pitchFamily="34" charset="0"/>
            </a:endParaRPr>
          </a:p>
        </p:txBody>
      </p:sp>
      <p:sp>
        <p:nvSpPr>
          <p:cNvPr id="4" name="Slide Number Placeholder 5"/>
          <p:cNvSpPr>
            <a:spLocks noGrp="1"/>
          </p:cNvSpPr>
          <p:nvPr>
            <p:ph type="sldNum" sz="quarter" idx="4"/>
          </p:nvPr>
        </p:nvSpPr>
        <p:spPr>
          <a:xfrm>
            <a:off x="8414749" y="6356350"/>
            <a:ext cx="544101" cy="365125"/>
          </a:xfrm>
          <a:prstGeom prst="rect">
            <a:avLst/>
          </a:prstGeom>
        </p:spPr>
        <p:txBody>
          <a:bodyPr/>
          <a:lstStyle>
            <a:lvl1pPr algn="r">
              <a:defRPr sz="1200">
                <a:solidFill>
                  <a:schemeClr val="tx1">
                    <a:lumMod val="75000"/>
                    <a:lumOff val="25000"/>
                  </a:schemeClr>
                </a:solidFill>
                <a:latin typeface="Helvetica"/>
              </a:defRPr>
            </a:lvl1pPr>
          </a:lstStyle>
          <a:p>
            <a:fld id="{2985A7AB-62D5-BB49-9143-B22354004447}" type="slidenum">
              <a:rPr lang="en-US" smtClean="0"/>
              <a:pPr/>
              <a:t>24</a:t>
            </a:fld>
            <a:endParaRPr lang="en-US" dirty="0"/>
          </a:p>
        </p:txBody>
      </p:sp>
      <p:sp>
        <p:nvSpPr>
          <p:cNvPr id="3" name="Title 2"/>
          <p:cNvSpPr>
            <a:spLocks noGrp="1"/>
          </p:cNvSpPr>
          <p:nvPr>
            <p:ph type="title"/>
          </p:nvPr>
        </p:nvSpPr>
        <p:spPr>
          <a:xfrm>
            <a:off x="0" y="704964"/>
            <a:ext cx="9144000" cy="1143000"/>
          </a:xfrm>
        </p:spPr>
        <p:txBody>
          <a:bodyPr>
            <a:noAutofit/>
          </a:bodyPr>
          <a:lstStyle/>
          <a:p>
            <a:pPr algn="ctr"/>
            <a:r>
              <a:rPr lang="en-US" b="1" dirty="0">
                <a:latin typeface="Arial" charset="0"/>
              </a:rPr>
              <a:t>Replacement of DBE Subcontractors</a:t>
            </a:r>
            <a:endParaRPr lang="en-US" b="1" dirty="0"/>
          </a:p>
        </p:txBody>
      </p:sp>
    </p:spTree>
    <p:extLst>
      <p:ext uri="{BB962C8B-B14F-4D97-AF65-F5344CB8AC3E}">
        <p14:creationId xmlns:p14="http://schemas.microsoft.com/office/powerpoint/2010/main" val="199813539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txBox="1">
            <a:spLocks/>
          </p:cNvSpPr>
          <p:nvPr/>
        </p:nvSpPr>
        <p:spPr>
          <a:xfrm>
            <a:off x="457200" y="1949564"/>
            <a:ext cx="8229600" cy="435257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lumMod val="75000"/>
                    <a:lumOff val="25000"/>
                  </a:schemeClr>
                </a:solidFill>
                <a:latin typeface="Helvetica"/>
                <a:ea typeface="+mn-ea"/>
                <a:cs typeface="Helvetica"/>
              </a:defRPr>
            </a:lvl1pPr>
            <a:lvl2pPr marL="742950" indent="-285750" algn="l" defTabSz="457200" rtl="0" eaLnBrk="1" latinLnBrk="0" hangingPunct="1">
              <a:spcBef>
                <a:spcPct val="20000"/>
              </a:spcBef>
              <a:buFont typeface="Arial"/>
              <a:buChar char="•"/>
              <a:defRPr sz="2800" kern="1200">
                <a:solidFill>
                  <a:schemeClr val="tx1">
                    <a:lumMod val="75000"/>
                    <a:lumOff val="25000"/>
                  </a:schemeClr>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lumMod val="75000"/>
                    <a:lumOff val="25000"/>
                  </a:schemeClr>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lumMod val="75000"/>
                    <a:lumOff val="25000"/>
                  </a:schemeClr>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lumMod val="75000"/>
                    <a:lumOff val="25000"/>
                  </a:schemeClr>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
        <p:nvSpPr>
          <p:cNvPr id="4" name="Slide Number Placeholder 5"/>
          <p:cNvSpPr>
            <a:spLocks noGrp="1"/>
          </p:cNvSpPr>
          <p:nvPr>
            <p:ph type="sldNum" sz="quarter" idx="4"/>
          </p:nvPr>
        </p:nvSpPr>
        <p:spPr>
          <a:prstGeom prst="rect">
            <a:avLst/>
          </a:prstGeom>
        </p:spPr>
        <p:txBody>
          <a:bodyPr/>
          <a:lstStyle>
            <a:lvl1pPr algn="r">
              <a:defRPr sz="1200">
                <a:solidFill>
                  <a:schemeClr val="tx1">
                    <a:lumMod val="75000"/>
                    <a:lumOff val="25000"/>
                  </a:schemeClr>
                </a:solidFill>
                <a:latin typeface="Helvetica"/>
              </a:defRPr>
            </a:lvl1pPr>
          </a:lstStyle>
          <a:p>
            <a:fld id="{2985A7AB-62D5-BB49-9143-B22354004447}" type="slidenum">
              <a:rPr lang="en-US" smtClean="0"/>
              <a:pPr/>
              <a:t>25</a:t>
            </a:fld>
            <a:endParaRPr lang="en-US" dirty="0"/>
          </a:p>
        </p:txBody>
      </p:sp>
      <p:sp>
        <p:nvSpPr>
          <p:cNvPr id="2" name="Title 1"/>
          <p:cNvSpPr>
            <a:spLocks noGrp="1"/>
          </p:cNvSpPr>
          <p:nvPr>
            <p:ph type="title"/>
          </p:nvPr>
        </p:nvSpPr>
        <p:spPr/>
        <p:txBody>
          <a:bodyPr>
            <a:noAutofit/>
          </a:bodyPr>
          <a:lstStyle/>
          <a:p>
            <a:r>
              <a:rPr lang="en-US" altLang="en-US" b="1" dirty="0">
                <a:latin typeface="Arial" charset="0"/>
              </a:rPr>
              <a:t>DBE/MBE/WBE Replacement Request Form</a:t>
            </a:r>
            <a:endParaRPr lang="en-US" dirty="0"/>
          </a:p>
        </p:txBody>
      </p:sp>
      <p:graphicFrame>
        <p:nvGraphicFramePr>
          <p:cNvPr id="3" name="Content Placeholder 2"/>
          <p:cNvGraphicFramePr>
            <a:graphicFrameLocks noGrp="1" noChangeAspect="1"/>
          </p:cNvGraphicFramePr>
          <p:nvPr>
            <p:ph idx="1"/>
            <p:extLst>
              <p:ext uri="{D42A27DB-BD31-4B8C-83A1-F6EECF244321}">
                <p14:modId xmlns:p14="http://schemas.microsoft.com/office/powerpoint/2010/main" val="2468268016"/>
              </p:ext>
            </p:extLst>
          </p:nvPr>
        </p:nvGraphicFramePr>
        <p:xfrm>
          <a:off x="4106879" y="1422398"/>
          <a:ext cx="4035819" cy="5222825"/>
        </p:xfrm>
        <a:graphic>
          <a:graphicData uri="http://schemas.openxmlformats.org/presentationml/2006/ole">
            <mc:AlternateContent xmlns:mc="http://schemas.openxmlformats.org/markup-compatibility/2006">
              <mc:Choice xmlns:v="urn:schemas-microsoft-com:vml" Requires="v">
                <p:oleObj spid="_x0000_s8208" name="Acrobat Document" r:id="rId4" imgW="5830114" imgH="7542857" progId="AcroExch.Document.11">
                  <p:embed/>
                </p:oleObj>
              </mc:Choice>
              <mc:Fallback>
                <p:oleObj name="Acrobat Document" r:id="rId4" imgW="5830114" imgH="7542857" progId="AcroExch.Document.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06879" y="1422398"/>
                        <a:ext cx="4035819" cy="5222825"/>
                      </a:xfrm>
                      <a:prstGeom prst="rect">
                        <a:avLst/>
                      </a:prstGeom>
                      <a:noFill/>
                      <a:ln w="9525">
                        <a:solidFill>
                          <a:schemeClr val="tx1"/>
                        </a:solidFill>
                        <a:miter lim="800000"/>
                        <a:headEnd/>
                        <a:tailEnd/>
                      </a:ln>
                      <a:effectLst/>
                    </p:spPr>
                  </p:pic>
                </p:oleObj>
              </mc:Fallback>
            </mc:AlternateContent>
          </a:graphicData>
        </a:graphic>
      </p:graphicFrame>
    </p:spTree>
    <p:extLst>
      <p:ext uri="{BB962C8B-B14F-4D97-AF65-F5344CB8AC3E}">
        <p14:creationId xmlns:p14="http://schemas.microsoft.com/office/powerpoint/2010/main" val="66988964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txBox="1">
            <a:spLocks/>
          </p:cNvSpPr>
          <p:nvPr/>
        </p:nvSpPr>
        <p:spPr>
          <a:xfrm>
            <a:off x="139700" y="1988102"/>
            <a:ext cx="8819150" cy="380309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lumMod val="75000"/>
                    <a:lumOff val="25000"/>
                  </a:schemeClr>
                </a:solidFill>
                <a:latin typeface="Helvetica"/>
                <a:ea typeface="+mn-ea"/>
                <a:cs typeface="Helvetica"/>
              </a:defRPr>
            </a:lvl1pPr>
            <a:lvl2pPr marL="742950" indent="-285750" algn="l" defTabSz="457200" rtl="0" eaLnBrk="1" latinLnBrk="0" hangingPunct="1">
              <a:spcBef>
                <a:spcPct val="20000"/>
              </a:spcBef>
              <a:buFont typeface="Arial"/>
              <a:buChar char="•"/>
              <a:defRPr sz="2800" kern="1200">
                <a:solidFill>
                  <a:schemeClr val="tx1">
                    <a:lumMod val="75000"/>
                    <a:lumOff val="25000"/>
                  </a:schemeClr>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lumMod val="75000"/>
                    <a:lumOff val="25000"/>
                  </a:schemeClr>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lumMod val="75000"/>
                    <a:lumOff val="25000"/>
                  </a:schemeClr>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lumMod val="75000"/>
                    <a:lumOff val="25000"/>
                  </a:schemeClr>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panose="020B0604020202020204" pitchFamily="34" charset="0"/>
              <a:buChar char="•"/>
            </a:pPr>
            <a:r>
              <a:rPr lang="en-US" dirty="0"/>
              <a:t>Additional DBE can be used as replacement</a:t>
            </a:r>
          </a:p>
          <a:p>
            <a:pPr lvl="1"/>
            <a:r>
              <a:rPr lang="en-US" dirty="0" smtClean="0">
                <a:solidFill>
                  <a:prstClr val="black"/>
                </a:solidFill>
              </a:rPr>
              <a:t>Just submit RF-4 Form listing the Additional DBE</a:t>
            </a:r>
          </a:p>
          <a:p>
            <a:pPr lvl="1"/>
            <a:r>
              <a:rPr lang="en-US" dirty="0" smtClean="0">
                <a:solidFill>
                  <a:prstClr val="black"/>
                </a:solidFill>
              </a:rPr>
              <a:t>Can list Additional DBE that has completed work</a:t>
            </a:r>
            <a:endParaRPr lang="en-US" dirty="0">
              <a:solidFill>
                <a:prstClr val="black"/>
              </a:solidFill>
            </a:endParaRPr>
          </a:p>
          <a:p>
            <a:pPr lvl="0"/>
            <a:r>
              <a:rPr lang="en-US" dirty="0" smtClean="0">
                <a:solidFill>
                  <a:prstClr val="black"/>
                </a:solidFill>
              </a:rPr>
              <a:t>Good Faith Effort for Replacement</a:t>
            </a:r>
          </a:p>
          <a:p>
            <a:pPr lvl="1"/>
            <a:r>
              <a:rPr lang="en-US" dirty="0" smtClean="0">
                <a:solidFill>
                  <a:prstClr val="black"/>
                </a:solidFill>
              </a:rPr>
              <a:t>Required when there are no Additional DBEs</a:t>
            </a:r>
          </a:p>
          <a:p>
            <a:pPr lvl="1"/>
            <a:r>
              <a:rPr lang="en-US" dirty="0" smtClean="0">
                <a:solidFill>
                  <a:prstClr val="black"/>
                </a:solidFill>
              </a:rPr>
              <a:t>Must seek DBEs to participate in the contract</a:t>
            </a:r>
          </a:p>
          <a:p>
            <a:pPr marL="457200" lvl="1" indent="0">
              <a:buNone/>
            </a:pPr>
            <a:endParaRPr lang="en-US" dirty="0" smtClean="0">
              <a:solidFill>
                <a:prstClr val="black"/>
              </a:solidFill>
            </a:endParaRPr>
          </a:p>
          <a:p>
            <a:pPr marL="0" indent="0">
              <a:buNone/>
            </a:pPr>
            <a:endParaRPr lang="en-US" altLang="en-US" sz="2800" dirty="0">
              <a:latin typeface="Helvetica" pitchFamily="34" charset="0"/>
              <a:cs typeface="Helvetica" pitchFamily="34" charset="0"/>
            </a:endParaRPr>
          </a:p>
          <a:p>
            <a:pPr lvl="0" fontAlgn="b">
              <a:lnSpc>
                <a:spcPct val="90000"/>
              </a:lnSpc>
              <a:spcBef>
                <a:spcPct val="0"/>
              </a:spcBef>
              <a:buNone/>
            </a:pPr>
            <a:endParaRPr lang="en-US" sz="2200" dirty="0" smtClean="0">
              <a:solidFill>
                <a:prstClr val="black">
                  <a:lumMod val="75000"/>
                  <a:lumOff val="25000"/>
                </a:prstClr>
              </a:solidFill>
              <a:latin typeface=""/>
              <a:cs typeface="+mn-cs"/>
              <a:hlinkClick r:id="rId3"/>
            </a:endParaRPr>
          </a:p>
          <a:p>
            <a:pPr marL="0" indent="0">
              <a:buNone/>
            </a:pPr>
            <a:endParaRPr lang="en-US" altLang="en-US" sz="2800" dirty="0">
              <a:latin typeface="Helvetica" pitchFamily="34" charset="0"/>
              <a:cs typeface="Helvetica" pitchFamily="34" charset="0"/>
            </a:endParaRPr>
          </a:p>
        </p:txBody>
      </p:sp>
      <p:sp>
        <p:nvSpPr>
          <p:cNvPr id="4" name="Slide Number Placeholder 5"/>
          <p:cNvSpPr>
            <a:spLocks noGrp="1"/>
          </p:cNvSpPr>
          <p:nvPr>
            <p:ph type="sldNum" sz="quarter" idx="4"/>
          </p:nvPr>
        </p:nvSpPr>
        <p:spPr>
          <a:xfrm>
            <a:off x="8414749" y="6356350"/>
            <a:ext cx="544101" cy="365125"/>
          </a:xfrm>
          <a:prstGeom prst="rect">
            <a:avLst/>
          </a:prstGeom>
        </p:spPr>
        <p:txBody>
          <a:bodyPr/>
          <a:lstStyle>
            <a:lvl1pPr algn="r">
              <a:defRPr sz="1200">
                <a:solidFill>
                  <a:schemeClr val="tx1">
                    <a:lumMod val="75000"/>
                    <a:lumOff val="25000"/>
                  </a:schemeClr>
                </a:solidFill>
                <a:latin typeface="Helvetica"/>
              </a:defRPr>
            </a:lvl1pPr>
          </a:lstStyle>
          <a:p>
            <a:fld id="{2985A7AB-62D5-BB49-9143-B22354004447}" type="slidenum">
              <a:rPr lang="en-US" smtClean="0"/>
              <a:pPr/>
              <a:t>26</a:t>
            </a:fld>
            <a:endParaRPr lang="en-US" dirty="0"/>
          </a:p>
        </p:txBody>
      </p:sp>
      <p:sp>
        <p:nvSpPr>
          <p:cNvPr id="3" name="Title 2"/>
          <p:cNvSpPr>
            <a:spLocks noGrp="1"/>
          </p:cNvSpPr>
          <p:nvPr>
            <p:ph type="title"/>
          </p:nvPr>
        </p:nvSpPr>
        <p:spPr>
          <a:xfrm>
            <a:off x="0" y="673328"/>
            <a:ext cx="9144000" cy="1143000"/>
          </a:xfrm>
        </p:spPr>
        <p:txBody>
          <a:bodyPr>
            <a:noAutofit/>
          </a:bodyPr>
          <a:lstStyle/>
          <a:p>
            <a:pPr algn="ctr"/>
            <a:r>
              <a:rPr lang="en-US" b="1" dirty="0">
                <a:latin typeface="Arial" charset="0"/>
              </a:rPr>
              <a:t>Replacement of DBE Subcontractors</a:t>
            </a:r>
            <a:endParaRPr lang="en-US" b="1" dirty="0"/>
          </a:p>
        </p:txBody>
      </p:sp>
    </p:spTree>
    <p:extLst>
      <p:ext uri="{BB962C8B-B14F-4D97-AF65-F5344CB8AC3E}">
        <p14:creationId xmlns:p14="http://schemas.microsoft.com/office/powerpoint/2010/main" val="296387936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txBox="1">
            <a:spLocks/>
          </p:cNvSpPr>
          <p:nvPr/>
        </p:nvSpPr>
        <p:spPr>
          <a:xfrm>
            <a:off x="139700" y="1988102"/>
            <a:ext cx="8819150" cy="413329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lumMod val="75000"/>
                    <a:lumOff val="25000"/>
                  </a:schemeClr>
                </a:solidFill>
                <a:latin typeface="Helvetica"/>
                <a:ea typeface="+mn-ea"/>
                <a:cs typeface="Helvetica"/>
              </a:defRPr>
            </a:lvl1pPr>
            <a:lvl2pPr marL="742950" indent="-285750" algn="l" defTabSz="457200" rtl="0" eaLnBrk="1" latinLnBrk="0" hangingPunct="1">
              <a:spcBef>
                <a:spcPct val="20000"/>
              </a:spcBef>
              <a:buFont typeface="Arial"/>
              <a:buChar char="•"/>
              <a:defRPr sz="2800" kern="1200">
                <a:solidFill>
                  <a:schemeClr val="tx1">
                    <a:lumMod val="75000"/>
                    <a:lumOff val="25000"/>
                  </a:schemeClr>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lumMod val="75000"/>
                    <a:lumOff val="25000"/>
                  </a:schemeClr>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lumMod val="75000"/>
                    <a:lumOff val="25000"/>
                  </a:schemeClr>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lumMod val="75000"/>
                    <a:lumOff val="25000"/>
                  </a:schemeClr>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panose="020B0604020202020204" pitchFamily="34" charset="0"/>
              <a:buChar char="•"/>
            </a:pPr>
            <a:r>
              <a:rPr lang="en-US" dirty="0" smtClean="0"/>
              <a:t>Article 109-4(B) </a:t>
            </a:r>
          </a:p>
          <a:p>
            <a:pPr>
              <a:buFont typeface="Arial" panose="020B0604020202020204" pitchFamily="34" charset="0"/>
              <a:buChar char="•"/>
            </a:pPr>
            <a:r>
              <a:rPr lang="en-US" dirty="0" smtClean="0">
                <a:solidFill>
                  <a:prstClr val="black"/>
                </a:solidFill>
              </a:rPr>
              <a:t>Requires payment within 7 days</a:t>
            </a:r>
          </a:p>
          <a:p>
            <a:pPr>
              <a:buFont typeface="Arial" panose="020B0604020202020204" pitchFamily="34" charset="0"/>
              <a:buChar char="•"/>
            </a:pPr>
            <a:r>
              <a:rPr lang="en-US" dirty="0" smtClean="0">
                <a:solidFill>
                  <a:prstClr val="black"/>
                </a:solidFill>
              </a:rPr>
              <a:t>Allows </a:t>
            </a:r>
            <a:r>
              <a:rPr lang="en-US" dirty="0" err="1" smtClean="0">
                <a:solidFill>
                  <a:prstClr val="black"/>
                </a:solidFill>
              </a:rPr>
              <a:t>retainage</a:t>
            </a:r>
            <a:r>
              <a:rPr lang="en-US" dirty="0" smtClean="0">
                <a:solidFill>
                  <a:prstClr val="black"/>
                </a:solidFill>
              </a:rPr>
              <a:t> of up to 10% </a:t>
            </a:r>
          </a:p>
          <a:p>
            <a:pPr lvl="1">
              <a:buFont typeface="Arial" panose="020B0604020202020204" pitchFamily="34" charset="0"/>
              <a:buChar char="•"/>
            </a:pPr>
            <a:r>
              <a:rPr lang="en-US" dirty="0" smtClean="0">
                <a:solidFill>
                  <a:prstClr val="black"/>
                </a:solidFill>
              </a:rPr>
              <a:t>Only if no bond is provided</a:t>
            </a:r>
          </a:p>
          <a:p>
            <a:pPr lvl="1">
              <a:buFont typeface="Arial" panose="020B0604020202020204" pitchFamily="34" charset="0"/>
              <a:buChar char="•"/>
            </a:pPr>
            <a:r>
              <a:rPr lang="en-US" dirty="0" smtClean="0">
                <a:solidFill>
                  <a:prstClr val="black"/>
                </a:solidFill>
              </a:rPr>
              <a:t>Mutual agreement between Prime and Sub</a:t>
            </a:r>
          </a:p>
          <a:p>
            <a:pPr lvl="1">
              <a:buFont typeface="Arial" panose="020B0604020202020204" pitchFamily="34" charset="0"/>
              <a:buChar char="•"/>
            </a:pPr>
            <a:r>
              <a:rPr lang="en-US" dirty="0" smtClean="0">
                <a:solidFill>
                  <a:prstClr val="black"/>
                </a:solidFill>
              </a:rPr>
              <a:t>Agreement must be provided to Resident Engineer</a:t>
            </a:r>
          </a:p>
          <a:p>
            <a:pPr lvl="1">
              <a:buFont typeface="Arial" panose="020B0604020202020204" pitchFamily="34" charset="0"/>
              <a:buChar char="•"/>
            </a:pPr>
            <a:endParaRPr lang="en-US" dirty="0" smtClean="0">
              <a:solidFill>
                <a:prstClr val="black"/>
              </a:solidFill>
            </a:endParaRPr>
          </a:p>
          <a:p>
            <a:pPr lvl="1">
              <a:buFont typeface="Arial" panose="020B0604020202020204" pitchFamily="34" charset="0"/>
              <a:buChar char="•"/>
            </a:pPr>
            <a:endParaRPr lang="en-US" dirty="0" smtClean="0">
              <a:solidFill>
                <a:prstClr val="black"/>
              </a:solidFill>
            </a:endParaRPr>
          </a:p>
          <a:p>
            <a:pPr marL="457200" lvl="1" indent="0">
              <a:buNone/>
            </a:pPr>
            <a:endParaRPr lang="en-US" dirty="0" smtClean="0">
              <a:solidFill>
                <a:prstClr val="black"/>
              </a:solidFill>
            </a:endParaRPr>
          </a:p>
          <a:p>
            <a:pPr marL="0" indent="0">
              <a:buNone/>
            </a:pPr>
            <a:endParaRPr lang="en-US" altLang="en-US" sz="2800" dirty="0">
              <a:latin typeface="Helvetica" pitchFamily="34" charset="0"/>
              <a:cs typeface="Helvetica" pitchFamily="34" charset="0"/>
            </a:endParaRPr>
          </a:p>
          <a:p>
            <a:pPr lvl="0" fontAlgn="b">
              <a:lnSpc>
                <a:spcPct val="90000"/>
              </a:lnSpc>
              <a:spcBef>
                <a:spcPct val="0"/>
              </a:spcBef>
              <a:buNone/>
            </a:pPr>
            <a:endParaRPr lang="en-US" sz="2200" dirty="0" smtClean="0">
              <a:solidFill>
                <a:prstClr val="black">
                  <a:lumMod val="75000"/>
                  <a:lumOff val="25000"/>
                </a:prstClr>
              </a:solidFill>
              <a:latin typeface=""/>
              <a:cs typeface="+mn-cs"/>
              <a:hlinkClick r:id="rId3"/>
            </a:endParaRPr>
          </a:p>
          <a:p>
            <a:pPr marL="0" indent="0">
              <a:buNone/>
            </a:pPr>
            <a:endParaRPr lang="en-US" altLang="en-US" sz="2800" dirty="0">
              <a:latin typeface="Helvetica" pitchFamily="34" charset="0"/>
              <a:cs typeface="Helvetica" pitchFamily="34" charset="0"/>
            </a:endParaRPr>
          </a:p>
        </p:txBody>
      </p:sp>
      <p:sp>
        <p:nvSpPr>
          <p:cNvPr id="4" name="Slide Number Placeholder 5"/>
          <p:cNvSpPr>
            <a:spLocks noGrp="1"/>
          </p:cNvSpPr>
          <p:nvPr>
            <p:ph type="sldNum" sz="quarter" idx="4"/>
          </p:nvPr>
        </p:nvSpPr>
        <p:spPr>
          <a:xfrm>
            <a:off x="8414749" y="6356350"/>
            <a:ext cx="544101" cy="365125"/>
          </a:xfrm>
          <a:prstGeom prst="rect">
            <a:avLst/>
          </a:prstGeom>
        </p:spPr>
        <p:txBody>
          <a:bodyPr/>
          <a:lstStyle>
            <a:lvl1pPr algn="r">
              <a:defRPr sz="1200">
                <a:solidFill>
                  <a:schemeClr val="tx1">
                    <a:lumMod val="75000"/>
                    <a:lumOff val="25000"/>
                  </a:schemeClr>
                </a:solidFill>
                <a:latin typeface="Helvetica"/>
              </a:defRPr>
            </a:lvl1pPr>
          </a:lstStyle>
          <a:p>
            <a:fld id="{2985A7AB-62D5-BB49-9143-B22354004447}" type="slidenum">
              <a:rPr lang="en-US" smtClean="0"/>
              <a:pPr/>
              <a:t>27</a:t>
            </a:fld>
            <a:endParaRPr lang="en-US" dirty="0"/>
          </a:p>
        </p:txBody>
      </p:sp>
      <p:sp>
        <p:nvSpPr>
          <p:cNvPr id="3" name="Title 2"/>
          <p:cNvSpPr>
            <a:spLocks noGrp="1"/>
          </p:cNvSpPr>
          <p:nvPr>
            <p:ph type="title"/>
          </p:nvPr>
        </p:nvSpPr>
        <p:spPr>
          <a:xfrm>
            <a:off x="0" y="673328"/>
            <a:ext cx="9144000" cy="1143000"/>
          </a:xfrm>
        </p:spPr>
        <p:txBody>
          <a:bodyPr>
            <a:noAutofit/>
          </a:bodyPr>
          <a:lstStyle/>
          <a:p>
            <a:pPr algn="ctr"/>
            <a:r>
              <a:rPr lang="en-US" b="1" dirty="0" smtClean="0">
                <a:latin typeface="Arial" charset="0"/>
              </a:rPr>
              <a:t>Prompt Payment</a:t>
            </a:r>
            <a:endParaRPr lang="en-US" b="1" dirty="0"/>
          </a:p>
        </p:txBody>
      </p:sp>
    </p:spTree>
    <p:extLst>
      <p:ext uri="{BB962C8B-B14F-4D97-AF65-F5344CB8AC3E}">
        <p14:creationId xmlns:p14="http://schemas.microsoft.com/office/powerpoint/2010/main" val="378600916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bwMode="auto">
          <a:xfrm>
            <a:off x="477452" y="563672"/>
            <a:ext cx="8453605" cy="6340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891146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806564"/>
            <a:ext cx="8229600" cy="604986"/>
          </a:xfrm>
          <a:prstGeom prst="rect">
            <a:avLst/>
          </a:prstGeom>
        </p:spPr>
        <p:txBody>
          <a:bodyPr vert="horz" lIns="91440" tIns="45720" rIns="91440" bIns="45720" rtlCol="0" anchor="ctr">
            <a:normAutofit/>
          </a:bodyPr>
          <a:lstStyle/>
          <a:p>
            <a:r>
              <a:rPr lang="en-US" sz="3200" b="1" u="sng" dirty="0" smtClean="0">
                <a:solidFill>
                  <a:srgbClr val="C00000"/>
                </a:solidFill>
              </a:rPr>
              <a:t>Tablet Pilot Program &amp; QA Lab E-mails</a:t>
            </a:r>
            <a:endParaRPr lang="en-US" sz="3200" b="1" u="sng" dirty="0">
              <a:solidFill>
                <a:srgbClr val="C00000"/>
              </a:solidFill>
            </a:endParaRPr>
          </a:p>
        </p:txBody>
      </p:sp>
      <p:sp>
        <p:nvSpPr>
          <p:cNvPr id="4" name="Slide Number Placeholder 5"/>
          <p:cNvSpPr>
            <a:spLocks noGrp="1"/>
          </p:cNvSpPr>
          <p:nvPr>
            <p:ph type="sldNum" sz="quarter" idx="4"/>
          </p:nvPr>
        </p:nvSpPr>
        <p:spPr>
          <a:xfrm>
            <a:off x="8414749" y="6356350"/>
            <a:ext cx="544101" cy="365125"/>
          </a:xfrm>
          <a:prstGeom prst="rect">
            <a:avLst/>
          </a:prstGeom>
        </p:spPr>
        <p:txBody>
          <a:bodyPr/>
          <a:lstStyle>
            <a:lvl1pPr algn="r">
              <a:defRPr sz="1200">
                <a:solidFill>
                  <a:schemeClr val="tx1">
                    <a:lumMod val="75000"/>
                    <a:lumOff val="25000"/>
                  </a:schemeClr>
                </a:solidFill>
                <a:latin typeface="Helvetica"/>
              </a:defRPr>
            </a:lvl1pPr>
          </a:lstStyle>
          <a:p>
            <a:fld id="{2985A7AB-62D5-BB49-9143-B22354004447}" type="slidenum">
              <a:rPr lang="en-US" smtClean="0"/>
              <a:pPr/>
              <a:t>29</a:t>
            </a:fld>
            <a:endParaRPr lang="en-US" dirty="0"/>
          </a:p>
        </p:txBody>
      </p:sp>
      <p:sp>
        <p:nvSpPr>
          <p:cNvPr id="3" name="Rectangle 2"/>
          <p:cNvSpPr/>
          <p:nvPr/>
        </p:nvSpPr>
        <p:spPr>
          <a:xfrm>
            <a:off x="562930" y="1607574"/>
            <a:ext cx="7641617" cy="4431983"/>
          </a:xfrm>
          <a:prstGeom prst="rect">
            <a:avLst/>
          </a:prstGeom>
        </p:spPr>
        <p:txBody>
          <a:bodyPr wrap="square">
            <a:spAutoFit/>
          </a:bodyPr>
          <a:lstStyle/>
          <a:p>
            <a:pPr marL="457200" indent="-457200">
              <a:buFont typeface="Arial" panose="020B0604020202020204" pitchFamily="34" charset="0"/>
              <a:buChar char="•"/>
            </a:pPr>
            <a:r>
              <a:rPr lang="en-US" sz="2800" dirty="0" smtClean="0">
                <a:latin typeface="Helvetica" panose="020B0604020202020204" pitchFamily="34" charset="0"/>
                <a:cs typeface="Helvetica" panose="020B0604020202020204" pitchFamily="34" charset="0"/>
              </a:rPr>
              <a:t>Tablets to QA Supervisors</a:t>
            </a:r>
          </a:p>
          <a:p>
            <a:pPr marL="457200" indent="-457200">
              <a:buFont typeface="Arial" panose="020B0604020202020204" pitchFamily="34" charset="0"/>
              <a:buChar char="•"/>
            </a:pPr>
            <a:r>
              <a:rPr lang="en-US" sz="2800" dirty="0" smtClean="0">
                <a:latin typeface="Helvetica" panose="020B0604020202020204" pitchFamily="34" charset="0"/>
                <a:cs typeface="Helvetica" panose="020B0604020202020204" pitchFamily="34" charset="0"/>
              </a:rPr>
              <a:t>Improve communication</a:t>
            </a:r>
          </a:p>
          <a:p>
            <a:pPr marL="457200" indent="-457200">
              <a:buFont typeface="Arial" panose="020B0604020202020204" pitchFamily="34" charset="0"/>
              <a:buChar char="•"/>
            </a:pPr>
            <a:r>
              <a:rPr lang="en-US" sz="2800" dirty="0" smtClean="0">
                <a:latin typeface="Helvetica" panose="020B0604020202020204" pitchFamily="34" charset="0"/>
                <a:cs typeface="Helvetica" panose="020B0604020202020204" pitchFamily="34" charset="0"/>
              </a:rPr>
              <a:t>Access documents out of office</a:t>
            </a:r>
          </a:p>
          <a:p>
            <a:pPr marL="457200" indent="-457200">
              <a:buFont typeface="Arial" panose="020B0604020202020204" pitchFamily="34" charset="0"/>
              <a:buChar char="•"/>
            </a:pPr>
            <a:endParaRPr lang="en-US" sz="2800" dirty="0" smtClean="0">
              <a:latin typeface="Helvetica" panose="020B0604020202020204" pitchFamily="34" charset="0"/>
              <a:cs typeface="Helvetica" panose="020B0604020202020204" pitchFamily="34" charset="0"/>
            </a:endParaRPr>
          </a:p>
          <a:p>
            <a:pPr marL="457200" indent="-457200">
              <a:buFont typeface="Arial" panose="020B0604020202020204" pitchFamily="34" charset="0"/>
              <a:buChar char="•"/>
            </a:pPr>
            <a:r>
              <a:rPr lang="en-US" sz="2800" dirty="0" smtClean="0">
                <a:latin typeface="Helvetica" panose="020B0604020202020204" pitchFamily="34" charset="0"/>
                <a:cs typeface="Helvetica" panose="020B0604020202020204" pitchFamily="34" charset="0"/>
              </a:rPr>
              <a:t>Reduce faxing and submit electronically</a:t>
            </a:r>
          </a:p>
          <a:p>
            <a:pPr marL="457200" indent="-457200">
              <a:buFont typeface="Arial" panose="020B0604020202020204" pitchFamily="34" charset="0"/>
              <a:buChar char="•"/>
            </a:pPr>
            <a:r>
              <a:rPr lang="en-US" sz="2800" dirty="0" smtClean="0">
                <a:latin typeface="Helvetica" panose="020B0604020202020204" pitchFamily="34" charset="0"/>
                <a:cs typeface="Helvetica" panose="020B0604020202020204" pitchFamily="34" charset="0"/>
              </a:rPr>
              <a:t>E-mail accounts for each QA Lab </a:t>
            </a:r>
          </a:p>
          <a:p>
            <a:pPr marL="457200" indent="-457200">
              <a:buFont typeface="Arial" panose="020B0604020202020204" pitchFamily="34" charset="0"/>
              <a:buChar char="•"/>
            </a:pPr>
            <a:r>
              <a:rPr lang="en-US" sz="2800" dirty="0" smtClean="0">
                <a:latin typeface="Helvetica" panose="020B0604020202020204" pitchFamily="34" charset="0"/>
                <a:cs typeface="Helvetica" panose="020B0604020202020204" pitchFamily="34" charset="0"/>
              </a:rPr>
              <a:t>E-mail Address as follows for Div. 1 thru 14:</a:t>
            </a:r>
          </a:p>
          <a:p>
            <a:r>
              <a:rPr lang="en-US" sz="2800" dirty="0">
                <a:solidFill>
                  <a:srgbClr val="0070C0"/>
                </a:solidFill>
                <a:latin typeface="Helvetica" panose="020B0604020202020204" pitchFamily="34" charset="0"/>
                <a:cs typeface="Helvetica" panose="020B0604020202020204" pitchFamily="34" charset="0"/>
              </a:rPr>
              <a:t>	</a:t>
            </a:r>
            <a:r>
              <a:rPr lang="en-US" sz="2400" dirty="0" smtClean="0">
                <a:solidFill>
                  <a:srgbClr val="0070C0"/>
                </a:solidFill>
                <a:latin typeface="Helvetica" panose="020B0604020202020204" pitchFamily="34" charset="0"/>
                <a:cs typeface="Helvetica" panose="020B0604020202020204" pitchFamily="34" charset="0"/>
              </a:rPr>
              <a:t>SVC_DOT.QALAB_Div01@ncdot.gov</a:t>
            </a:r>
            <a:endParaRPr lang="en-US" sz="1000" dirty="0" smtClean="0">
              <a:solidFill>
                <a:srgbClr val="0070C0"/>
              </a:solidFill>
              <a:latin typeface="Helvetica" panose="020B0604020202020204" pitchFamily="34" charset="0"/>
              <a:cs typeface="Helvetica" panose="020B0604020202020204" pitchFamily="34" charset="0"/>
            </a:endParaRPr>
          </a:p>
          <a:p>
            <a:r>
              <a:rPr lang="en-US" sz="2400" dirty="0" smtClean="0">
                <a:solidFill>
                  <a:srgbClr val="0070C0"/>
                </a:solidFill>
                <a:latin typeface="Helvetica" panose="020B0604020202020204" pitchFamily="34" charset="0"/>
                <a:cs typeface="Helvetica" panose="020B0604020202020204" pitchFamily="34" charset="0"/>
              </a:rPr>
              <a:t>	SVC_DOT.QALAB_Div14@ncdot.gov</a:t>
            </a:r>
            <a:endParaRPr lang="en-US" sz="2400" dirty="0">
              <a:solidFill>
                <a:srgbClr val="0070C0"/>
              </a:solidFill>
              <a:latin typeface="Helvetica" panose="020B0604020202020204" pitchFamily="34" charset="0"/>
              <a:cs typeface="Helvetica" panose="020B0604020202020204" pitchFamily="34" charset="0"/>
            </a:endParaRPr>
          </a:p>
          <a:p>
            <a:pPr marL="457200" indent="-457200">
              <a:buFont typeface="Arial" panose="020B0604020202020204" pitchFamily="34" charset="0"/>
              <a:buChar char="•"/>
            </a:pPr>
            <a:endParaRPr lang="en-US" sz="2400" dirty="0" smtClean="0">
              <a:solidFill>
                <a:srgbClr val="0070C0"/>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10457391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823" y="609601"/>
            <a:ext cx="8072437" cy="3026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823" y="2522483"/>
            <a:ext cx="8072437" cy="4335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525517" y="4782208"/>
            <a:ext cx="1902373" cy="630620"/>
          </a:xfrm>
          <a:prstGeom prst="ellipse">
            <a:avLst/>
          </a:prstGeom>
          <a:noFill/>
          <a:ln w="38100" cmpd="sng">
            <a:solidFill>
              <a:srgbClr val="00B050">
                <a:alpha val="50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169215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3837B699-90FB-0343-9092-46385764B0C3}" type="slidenum">
              <a:rPr lang="en-US" smtClean="0"/>
              <a:pPr/>
              <a:t>30</a:t>
            </a:fld>
            <a:endParaRPr lang="en-US" dirty="0"/>
          </a:p>
        </p:txBody>
      </p:sp>
      <p:sp>
        <p:nvSpPr>
          <p:cNvPr id="5" name="Title Placeholder 1"/>
          <p:cNvSpPr>
            <a:spLocks noGrp="1"/>
          </p:cNvSpPr>
          <p:nvPr>
            <p:ph type="title"/>
          </p:nvPr>
        </p:nvSpPr>
        <p:spPr>
          <a:xfrm>
            <a:off x="457200" y="806564"/>
            <a:ext cx="8229600" cy="604986"/>
          </a:xfrm>
          <a:prstGeom prst="rect">
            <a:avLst/>
          </a:prstGeom>
        </p:spPr>
        <p:txBody>
          <a:bodyPr vert="horz" lIns="91440" tIns="45720" rIns="91440" bIns="45720" rtlCol="0" anchor="ctr">
            <a:normAutofit/>
          </a:bodyPr>
          <a:lstStyle/>
          <a:p>
            <a:r>
              <a:rPr lang="en-US" sz="3200" b="1" u="sng" dirty="0" smtClean="0">
                <a:solidFill>
                  <a:srgbClr val="C00000"/>
                </a:solidFill>
              </a:rPr>
              <a:t>Asphalt Plants </a:t>
            </a:r>
            <a:r>
              <a:rPr lang="en-US" sz="3200" b="1" u="sng" dirty="0" err="1" smtClean="0">
                <a:solidFill>
                  <a:srgbClr val="C00000"/>
                </a:solidFill>
              </a:rPr>
              <a:t>Sharepoint</a:t>
            </a:r>
            <a:r>
              <a:rPr lang="en-US" sz="3200" b="1" u="sng" dirty="0" smtClean="0">
                <a:solidFill>
                  <a:srgbClr val="C00000"/>
                </a:solidFill>
              </a:rPr>
              <a:t> Site</a:t>
            </a:r>
            <a:endParaRPr lang="en-US" sz="3200" b="1" u="sng" dirty="0">
              <a:solidFill>
                <a:srgbClr val="C00000"/>
              </a:solidFill>
            </a:endParaRPr>
          </a:p>
        </p:txBody>
      </p:sp>
      <p:sp>
        <p:nvSpPr>
          <p:cNvPr id="6" name="Rectangle 5"/>
          <p:cNvSpPr/>
          <p:nvPr/>
        </p:nvSpPr>
        <p:spPr>
          <a:xfrm>
            <a:off x="562930" y="1607574"/>
            <a:ext cx="8123870" cy="4955203"/>
          </a:xfrm>
          <a:prstGeom prst="rect">
            <a:avLst/>
          </a:prstGeom>
        </p:spPr>
        <p:txBody>
          <a:bodyPr wrap="square">
            <a:spAutoFit/>
          </a:bodyPr>
          <a:lstStyle/>
          <a:p>
            <a:pPr marL="457200" indent="-457200">
              <a:buFont typeface="Arial" panose="020B0604020202020204" pitchFamily="34" charset="0"/>
              <a:buChar char="•"/>
            </a:pPr>
            <a:r>
              <a:rPr lang="en-US" sz="2800" dirty="0" smtClean="0">
                <a:latin typeface="Helvetica" panose="020B0604020202020204" pitchFamily="34" charset="0"/>
                <a:cs typeface="Helvetica" panose="020B0604020202020204" pitchFamily="34" charset="0"/>
              </a:rPr>
              <a:t>Web-based site to share documents</a:t>
            </a:r>
          </a:p>
          <a:p>
            <a:pPr marL="457200" indent="-457200">
              <a:buFont typeface="Arial" panose="020B0604020202020204" pitchFamily="34" charset="0"/>
              <a:buChar char="•"/>
            </a:pPr>
            <a:r>
              <a:rPr lang="en-US" sz="2800" dirty="0" smtClean="0">
                <a:latin typeface="Helvetica" panose="020B0604020202020204" pitchFamily="34" charset="0"/>
                <a:cs typeface="Helvetica" panose="020B0604020202020204" pitchFamily="34" charset="0"/>
              </a:rPr>
              <a:t>All asphalt plants will have a folder</a:t>
            </a:r>
          </a:p>
          <a:p>
            <a:pPr marL="457200" indent="-457200">
              <a:buFont typeface="Arial" panose="020B0604020202020204" pitchFamily="34" charset="0"/>
              <a:buChar char="•"/>
            </a:pPr>
            <a:r>
              <a:rPr lang="en-US" sz="2800" dirty="0" smtClean="0">
                <a:latin typeface="Helvetica" panose="020B0604020202020204" pitchFamily="34" charset="0"/>
                <a:cs typeface="Helvetica" panose="020B0604020202020204" pitchFamily="34" charset="0"/>
              </a:rPr>
              <a:t>Improve internal and external communication</a:t>
            </a:r>
          </a:p>
          <a:p>
            <a:pPr marL="457200" indent="-457200">
              <a:buFont typeface="Arial" panose="020B0604020202020204" pitchFamily="34" charset="0"/>
              <a:buChar char="•"/>
            </a:pPr>
            <a:r>
              <a:rPr lang="en-US" sz="2800" dirty="0" smtClean="0">
                <a:latin typeface="Helvetica" panose="020B0604020202020204" pitchFamily="34" charset="0"/>
                <a:cs typeface="Helvetica" panose="020B0604020202020204" pitchFamily="34" charset="0"/>
              </a:rPr>
              <a:t>Responsiveness to submittals (JMFs and mix designs)</a:t>
            </a:r>
          </a:p>
          <a:p>
            <a:endParaRPr lang="en-US" sz="2800" dirty="0" smtClean="0">
              <a:latin typeface="Helvetica" panose="020B0604020202020204" pitchFamily="34" charset="0"/>
              <a:cs typeface="Helvetica" panose="020B0604020202020204" pitchFamily="34" charset="0"/>
            </a:endParaRPr>
          </a:p>
          <a:p>
            <a:pPr marL="457200" indent="-457200">
              <a:buFont typeface="Arial" panose="020B0604020202020204" pitchFamily="34" charset="0"/>
              <a:buChar char="•"/>
            </a:pPr>
            <a:r>
              <a:rPr lang="en-US" sz="2800" dirty="0" smtClean="0">
                <a:latin typeface="Helvetica" panose="020B0604020202020204" pitchFamily="34" charset="0"/>
                <a:cs typeface="Helvetica" panose="020B0604020202020204" pitchFamily="34" charset="0"/>
              </a:rPr>
              <a:t>One producer will have access for Pilot testing</a:t>
            </a:r>
          </a:p>
          <a:p>
            <a:pPr marL="914400" lvl="1" indent="-457200">
              <a:buFont typeface="Arial" panose="020B0604020202020204" pitchFamily="34" charset="0"/>
              <a:buChar char="•"/>
            </a:pPr>
            <a:r>
              <a:rPr lang="en-US" sz="2400" dirty="0" smtClean="0">
                <a:latin typeface="Helvetica" panose="020B0604020202020204" pitchFamily="34" charset="0"/>
                <a:cs typeface="Helvetica" panose="020B0604020202020204" pitchFamily="34" charset="0"/>
              </a:rPr>
              <a:t>Blythe Construction, Inc.</a:t>
            </a:r>
          </a:p>
          <a:p>
            <a:pPr marL="914400" lvl="1" indent="-457200">
              <a:buFont typeface="Arial" panose="020B0604020202020204" pitchFamily="34" charset="0"/>
              <a:buChar char="•"/>
            </a:pPr>
            <a:r>
              <a:rPr lang="en-US" sz="2400" dirty="0" smtClean="0">
                <a:latin typeface="Helvetica" panose="020B0604020202020204" pitchFamily="34" charset="0"/>
                <a:cs typeface="Helvetica" panose="020B0604020202020204" pitchFamily="34" charset="0"/>
              </a:rPr>
              <a:t>Lake Norman Plant (AS55)</a:t>
            </a:r>
          </a:p>
          <a:p>
            <a:pPr marL="914400" lvl="1" indent="-457200">
              <a:buFont typeface="Arial" panose="020B0604020202020204" pitchFamily="34" charset="0"/>
              <a:buChar char="•"/>
            </a:pPr>
            <a:r>
              <a:rPr lang="en-US" sz="2400" dirty="0" smtClean="0">
                <a:latin typeface="Helvetica" panose="020B0604020202020204" pitchFamily="34" charset="0"/>
                <a:cs typeface="Helvetica" panose="020B0604020202020204" pitchFamily="34" charset="0"/>
              </a:rPr>
              <a:t>Blythe Rep must log on from QA Lab computer</a:t>
            </a:r>
          </a:p>
          <a:p>
            <a:pPr marL="914400" lvl="1" indent="-457200">
              <a:buFont typeface="Arial" panose="020B0604020202020204" pitchFamily="34" charset="0"/>
              <a:buChar char="•"/>
            </a:pPr>
            <a:r>
              <a:rPr lang="en-US" sz="2400" dirty="0" smtClean="0">
                <a:latin typeface="Helvetica" panose="020B0604020202020204" pitchFamily="34" charset="0"/>
                <a:cs typeface="Helvetica" panose="020B0604020202020204" pitchFamily="34" charset="0"/>
              </a:rPr>
              <a:t>E-mail alerts to Todd and Nilesh</a:t>
            </a:r>
          </a:p>
          <a:p>
            <a:pPr marL="914400" lvl="1" indent="-457200">
              <a:buFont typeface="Arial" panose="020B0604020202020204" pitchFamily="34" charset="0"/>
              <a:buChar char="•"/>
            </a:pPr>
            <a:r>
              <a:rPr lang="en-US" sz="2400" dirty="0" smtClean="0">
                <a:latin typeface="Helvetica" panose="020B0604020202020204" pitchFamily="34" charset="0"/>
                <a:cs typeface="Helvetica" panose="020B0604020202020204" pitchFamily="34" charset="0"/>
              </a:rPr>
              <a:t>Mix design documents, JMF Change requests, etc.</a:t>
            </a:r>
            <a:endParaRPr lang="en-US" sz="2400"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06967103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2985A7AB-62D5-BB49-9143-B22354004447}" type="slidenum">
              <a:rPr lang="en-US" smtClean="0">
                <a:solidFill>
                  <a:prstClr val="black">
                    <a:lumMod val="75000"/>
                    <a:lumOff val="25000"/>
                  </a:prstClr>
                </a:solidFill>
              </a:rPr>
              <a:pPr/>
              <a:t>31</a:t>
            </a:fld>
            <a:endParaRPr lang="en-US" dirty="0">
              <a:solidFill>
                <a:prstClr val="black">
                  <a:lumMod val="75000"/>
                  <a:lumOff val="25000"/>
                </a:prstClr>
              </a:solidFill>
            </a:endParaRPr>
          </a:p>
        </p:txBody>
      </p:sp>
      <p:sp>
        <p:nvSpPr>
          <p:cNvPr id="5" name="Title 1"/>
          <p:cNvSpPr>
            <a:spLocks noGrp="1"/>
          </p:cNvSpPr>
          <p:nvPr>
            <p:ph type="title"/>
          </p:nvPr>
        </p:nvSpPr>
        <p:spPr/>
        <p:txBody>
          <a:bodyPr>
            <a:normAutofit/>
          </a:bodyPr>
          <a:lstStyle/>
          <a:p>
            <a:r>
              <a:rPr lang="en-US" sz="3200" b="1" u="sng" dirty="0">
                <a:solidFill>
                  <a:srgbClr val="C00000"/>
                </a:solidFill>
              </a:rPr>
              <a:t>Materials and Tests </a:t>
            </a:r>
            <a:r>
              <a:rPr lang="en-US" sz="3200" b="1" u="sng" dirty="0" smtClean="0">
                <a:solidFill>
                  <a:srgbClr val="C00000"/>
                </a:solidFill>
              </a:rPr>
              <a:t>Reorganization</a:t>
            </a:r>
            <a:endParaRPr lang="en-US" sz="3200" b="1" u="sng" dirty="0">
              <a:solidFill>
                <a:srgbClr val="C00000"/>
              </a:solidFill>
            </a:endParaRPr>
          </a:p>
        </p:txBody>
      </p:sp>
      <p:sp>
        <p:nvSpPr>
          <p:cNvPr id="6" name="Content Placeholder 2"/>
          <p:cNvSpPr txBox="1">
            <a:spLocks/>
          </p:cNvSpPr>
          <p:nvPr/>
        </p:nvSpPr>
        <p:spPr>
          <a:xfrm>
            <a:off x="537099" y="1850362"/>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dirty="0" smtClean="0">
                <a:solidFill>
                  <a:sysClr val="windowText" lastClr="000000"/>
                </a:solidFill>
              </a:rPr>
              <a:t>Todd Whittington New Responsibilities</a:t>
            </a:r>
          </a:p>
          <a:p>
            <a:pPr lvl="1">
              <a:defRPr/>
            </a:pPr>
            <a:r>
              <a:rPr lang="en-US" dirty="0" smtClean="0">
                <a:solidFill>
                  <a:sysClr val="windowText" lastClr="000000"/>
                </a:solidFill>
              </a:rPr>
              <a:t>PG Binder Program Administration</a:t>
            </a:r>
          </a:p>
          <a:p>
            <a:pPr lvl="1">
              <a:defRPr/>
            </a:pPr>
            <a:r>
              <a:rPr lang="en-US" dirty="0" smtClean="0">
                <a:solidFill>
                  <a:sysClr val="windowText" lastClr="000000"/>
                </a:solidFill>
              </a:rPr>
              <a:t>PG Binder Testing and Inspection</a:t>
            </a:r>
          </a:p>
          <a:p>
            <a:pPr lvl="1">
              <a:defRPr/>
            </a:pPr>
            <a:r>
              <a:rPr lang="en-US" dirty="0" smtClean="0">
                <a:solidFill>
                  <a:sysClr val="windowText" lastClr="000000"/>
                </a:solidFill>
              </a:rPr>
              <a:t>Asphalt Emulsion Program Administration</a:t>
            </a:r>
          </a:p>
          <a:p>
            <a:pPr lvl="1">
              <a:defRPr/>
            </a:pPr>
            <a:r>
              <a:rPr lang="en-US" dirty="0" smtClean="0">
                <a:solidFill>
                  <a:sysClr val="windowText" lastClr="000000"/>
                </a:solidFill>
              </a:rPr>
              <a:t>Asphalt Emulsion Testing and Inspection</a:t>
            </a:r>
          </a:p>
          <a:p>
            <a:pPr>
              <a:defRPr/>
            </a:pPr>
            <a:r>
              <a:rPr lang="en-US" dirty="0" smtClean="0">
                <a:solidFill>
                  <a:sysClr val="windowText" lastClr="000000"/>
                </a:solidFill>
              </a:rPr>
              <a:t>Shifted additional resources to Asphalt Materials and Services Group to manage additional responsibilities</a:t>
            </a:r>
            <a:endParaRPr lang="en-US" dirty="0">
              <a:solidFill>
                <a:sysClr val="windowText" lastClr="000000"/>
              </a:solidFill>
            </a:endParaRPr>
          </a:p>
        </p:txBody>
      </p:sp>
    </p:spTree>
    <p:extLst>
      <p:ext uri="{BB962C8B-B14F-4D97-AF65-F5344CB8AC3E}">
        <p14:creationId xmlns:p14="http://schemas.microsoft.com/office/powerpoint/2010/main" val="148605966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2985A7AB-62D5-BB49-9143-B22354004447}" type="slidenum">
              <a:rPr lang="en-US" smtClean="0"/>
              <a:pPr/>
              <a:t>32</a:t>
            </a:fld>
            <a:endParaRPr lang="en-US" dirty="0"/>
          </a:p>
        </p:txBody>
      </p:sp>
      <p:sp>
        <p:nvSpPr>
          <p:cNvPr id="5" name="Title 1"/>
          <p:cNvSpPr>
            <a:spLocks noGrp="1"/>
          </p:cNvSpPr>
          <p:nvPr>
            <p:ph type="title"/>
          </p:nvPr>
        </p:nvSpPr>
        <p:spPr/>
        <p:txBody>
          <a:bodyPr>
            <a:normAutofit/>
          </a:bodyPr>
          <a:lstStyle/>
          <a:p>
            <a:r>
              <a:rPr lang="en-US" sz="3200" b="1" u="sng" dirty="0">
                <a:solidFill>
                  <a:srgbClr val="C00000"/>
                </a:solidFill>
              </a:rPr>
              <a:t>Materials and Tests Reorganization</a:t>
            </a:r>
          </a:p>
        </p:txBody>
      </p:sp>
      <p:sp>
        <p:nvSpPr>
          <p:cNvPr id="8" name="Content Placeholder 2"/>
          <p:cNvSpPr txBox="1">
            <a:spLocks/>
          </p:cNvSpPr>
          <p:nvPr/>
        </p:nvSpPr>
        <p:spPr>
          <a:xfrm>
            <a:off x="457199" y="1830387"/>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ysClr val="windowText" lastClr="000000"/>
                </a:solidFill>
                <a:effectLst/>
                <a:uLnTx/>
                <a:uFillTx/>
                <a:latin typeface="Calibri"/>
              </a:rPr>
              <a:t>All New Asphalt Mix Design and JMF approvals go through one central contact</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ysClr val="windowText" lastClr="000000"/>
                </a:solidFill>
                <a:effectLst/>
                <a:uLnTx/>
                <a:uFillTx/>
                <a:latin typeface="Calibri"/>
              </a:rPr>
              <a:t>Charles Colgate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ysClr val="windowText" lastClr="000000"/>
                </a:solidFill>
                <a:effectLst/>
                <a:uLnTx/>
                <a:uFillTx/>
                <a:latin typeface="Calibri"/>
              </a:rPr>
              <a:t>Asphalt Pavement Specialists can approve changes to existing JMFs</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ysClr val="windowText" lastClr="000000"/>
                </a:solidFill>
                <a:effectLst/>
                <a:uLnTx/>
                <a:uFillTx/>
                <a:latin typeface="Calibri"/>
              </a:rPr>
              <a:t>Very minimal exceptions</a:t>
            </a:r>
          </a:p>
          <a:p>
            <a:pPr marL="1143000" marR="0" lvl="2" indent="-2286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ysClr val="windowText" lastClr="000000"/>
                </a:solidFill>
                <a:effectLst/>
                <a:uLnTx/>
                <a:uFillTx/>
                <a:latin typeface="Calibri"/>
              </a:rPr>
              <a:t>Based on the delta from the original design</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a:ln>
                <a:noFill/>
              </a:ln>
              <a:solidFill>
                <a:sysClr val="windowText" lastClr="000000"/>
              </a:solidFill>
              <a:effectLst/>
              <a:uLnTx/>
              <a:uFillTx/>
              <a:latin typeface="Calibri"/>
            </a:endParaRPr>
          </a:p>
        </p:txBody>
      </p:sp>
    </p:spTree>
    <p:extLst>
      <p:ext uri="{BB962C8B-B14F-4D97-AF65-F5344CB8AC3E}">
        <p14:creationId xmlns:p14="http://schemas.microsoft.com/office/powerpoint/2010/main" val="95157876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2985A7AB-62D5-BB49-9143-B22354004447}" type="slidenum">
              <a:rPr lang="en-US" smtClean="0">
                <a:solidFill>
                  <a:prstClr val="black">
                    <a:lumMod val="75000"/>
                    <a:lumOff val="25000"/>
                  </a:prstClr>
                </a:solidFill>
              </a:rPr>
              <a:pPr/>
              <a:t>33</a:t>
            </a:fld>
            <a:endParaRPr lang="en-US" dirty="0">
              <a:solidFill>
                <a:prstClr val="black">
                  <a:lumMod val="75000"/>
                  <a:lumOff val="25000"/>
                </a:prstClr>
              </a:solidFill>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697466"/>
            <a:ext cx="9028298" cy="4158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a:spLocks noGrp="1"/>
          </p:cNvSpPr>
          <p:nvPr>
            <p:ph type="title"/>
          </p:nvPr>
        </p:nvSpPr>
        <p:spPr/>
        <p:txBody>
          <a:bodyPr>
            <a:normAutofit/>
          </a:bodyPr>
          <a:lstStyle/>
          <a:p>
            <a:r>
              <a:rPr lang="en-US" sz="3200" b="1" u="sng" dirty="0" smtClean="0">
                <a:solidFill>
                  <a:srgbClr val="C00000"/>
                </a:solidFill>
              </a:rPr>
              <a:t>QMS Asphalt Classes</a:t>
            </a:r>
            <a:endParaRPr lang="en-US" sz="3200" b="1" u="sng" dirty="0">
              <a:solidFill>
                <a:srgbClr val="C00000"/>
              </a:solidFill>
            </a:endParaRPr>
          </a:p>
        </p:txBody>
      </p:sp>
      <p:sp>
        <p:nvSpPr>
          <p:cNvPr id="8" name="TextBox 7"/>
          <p:cNvSpPr txBox="1"/>
          <p:nvPr/>
        </p:nvSpPr>
        <p:spPr>
          <a:xfrm>
            <a:off x="227559" y="6000166"/>
            <a:ext cx="8331255" cy="369332"/>
          </a:xfrm>
          <a:prstGeom prst="rect">
            <a:avLst/>
          </a:prstGeom>
          <a:noFill/>
          <a:ln>
            <a:solidFill>
              <a:schemeClr val="bg1">
                <a:lumMod val="50000"/>
              </a:schemeClr>
            </a:solidFill>
          </a:ln>
        </p:spPr>
        <p:txBody>
          <a:bodyPr wrap="none" rtlCol="0">
            <a:spAutoFit/>
          </a:bodyPr>
          <a:lstStyle/>
          <a:p>
            <a:r>
              <a:rPr lang="en-US" dirty="0">
                <a:solidFill>
                  <a:prstClr val="black"/>
                </a:solidFill>
              </a:rPr>
              <a:t>https://connect.ncdot.gov/resources/Materials/Pages/QMSAsphaltTrainingSchool.aspx</a:t>
            </a:r>
          </a:p>
        </p:txBody>
      </p:sp>
      <p:sp>
        <p:nvSpPr>
          <p:cNvPr id="3" name="Rectangle 2"/>
          <p:cNvSpPr/>
          <p:nvPr/>
        </p:nvSpPr>
        <p:spPr>
          <a:xfrm>
            <a:off x="76200" y="3118981"/>
            <a:ext cx="9028298" cy="1415441"/>
          </a:xfrm>
          <a:prstGeom prst="rect">
            <a:avLst/>
          </a:prstGeom>
          <a:solidFill>
            <a:schemeClr val="bg1">
              <a:lumMod val="50000"/>
              <a:alpha val="6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Tree>
    <p:extLst>
      <p:ext uri="{BB962C8B-B14F-4D97-AF65-F5344CB8AC3E}">
        <p14:creationId xmlns:p14="http://schemas.microsoft.com/office/powerpoint/2010/main" val="356450673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2985A7AB-62D5-BB49-9143-B22354004447}" type="slidenum">
              <a:rPr lang="en-US" smtClean="0"/>
              <a:pPr/>
              <a:t>34</a:t>
            </a:fld>
            <a:endParaRPr lang="en-US" dirty="0"/>
          </a:p>
        </p:txBody>
      </p:sp>
      <p:sp>
        <p:nvSpPr>
          <p:cNvPr id="5" name="Title 1"/>
          <p:cNvSpPr>
            <a:spLocks noGrp="1"/>
          </p:cNvSpPr>
          <p:nvPr>
            <p:ph type="title"/>
          </p:nvPr>
        </p:nvSpPr>
        <p:spPr>
          <a:xfrm>
            <a:off x="457200" y="576197"/>
            <a:ext cx="8229600" cy="852705"/>
          </a:xfrm>
        </p:spPr>
        <p:txBody>
          <a:bodyPr/>
          <a:lstStyle/>
          <a:p>
            <a:r>
              <a:rPr lang="en-US" dirty="0" smtClean="0"/>
              <a:t>Online Roadway Technician Course</a:t>
            </a:r>
            <a:endParaRPr lang="en-US"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37" y="1462294"/>
            <a:ext cx="6379945" cy="5192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625225" y="1554164"/>
            <a:ext cx="2518775" cy="4801314"/>
          </a:xfrm>
          <a:prstGeom prst="rect">
            <a:avLst/>
          </a:prstGeom>
          <a:noFill/>
          <a:ln>
            <a:solidFill>
              <a:schemeClr val="bg1">
                <a:lumMod val="50000"/>
              </a:schemeClr>
            </a:solidFill>
          </a:ln>
        </p:spPr>
        <p:txBody>
          <a:bodyPr wrap="square" rtlCol="0">
            <a:spAutoFit/>
          </a:bodyPr>
          <a:lstStyle/>
          <a:p>
            <a:r>
              <a:rPr lang="en-US" u="sng" dirty="0" smtClean="0"/>
              <a:t>Partner CC Testing Sites</a:t>
            </a:r>
          </a:p>
          <a:p>
            <a:r>
              <a:rPr lang="en-US" dirty="0" smtClean="0"/>
              <a:t>A-B </a:t>
            </a:r>
            <a:r>
              <a:rPr lang="en-US" dirty="0"/>
              <a:t>Tech CC</a:t>
            </a:r>
          </a:p>
          <a:p>
            <a:endParaRPr lang="en-US" dirty="0"/>
          </a:p>
          <a:p>
            <a:r>
              <a:rPr lang="en-US" dirty="0"/>
              <a:t>Brunswick </a:t>
            </a:r>
            <a:r>
              <a:rPr lang="en-US" dirty="0" smtClean="0"/>
              <a:t>CC</a:t>
            </a:r>
          </a:p>
          <a:p>
            <a:endParaRPr lang="en-US" dirty="0" smtClean="0"/>
          </a:p>
          <a:p>
            <a:r>
              <a:rPr lang="en-US" dirty="0" smtClean="0"/>
              <a:t>Edgecombe </a:t>
            </a:r>
            <a:r>
              <a:rPr lang="en-US" dirty="0"/>
              <a:t>CC</a:t>
            </a:r>
          </a:p>
          <a:p>
            <a:endParaRPr lang="en-US" dirty="0"/>
          </a:p>
          <a:p>
            <a:r>
              <a:rPr lang="en-US" dirty="0"/>
              <a:t>Fayetteville Tech. CC</a:t>
            </a:r>
          </a:p>
          <a:p>
            <a:endParaRPr lang="en-US" dirty="0"/>
          </a:p>
          <a:p>
            <a:r>
              <a:rPr lang="en-US" dirty="0"/>
              <a:t>Guilford Tech </a:t>
            </a:r>
            <a:r>
              <a:rPr lang="en-US" dirty="0" smtClean="0"/>
              <a:t>CC</a:t>
            </a:r>
          </a:p>
          <a:p>
            <a:endParaRPr lang="en-US" dirty="0"/>
          </a:p>
          <a:p>
            <a:r>
              <a:rPr lang="en-US" dirty="0"/>
              <a:t>Halifax </a:t>
            </a:r>
            <a:r>
              <a:rPr lang="en-US" dirty="0" smtClean="0"/>
              <a:t>CC</a:t>
            </a:r>
          </a:p>
          <a:p>
            <a:endParaRPr lang="en-US" dirty="0"/>
          </a:p>
          <a:p>
            <a:r>
              <a:rPr lang="en-US" dirty="0" smtClean="0"/>
              <a:t>Piedmont </a:t>
            </a:r>
            <a:r>
              <a:rPr lang="en-US" dirty="0"/>
              <a:t>CC</a:t>
            </a:r>
          </a:p>
          <a:p>
            <a:endParaRPr lang="en-US" dirty="0"/>
          </a:p>
          <a:p>
            <a:r>
              <a:rPr lang="en-US" dirty="0" smtClean="0"/>
              <a:t>Stanly CC</a:t>
            </a:r>
          </a:p>
          <a:p>
            <a:r>
              <a:rPr lang="en-US" i="1" dirty="0" smtClean="0"/>
              <a:t>(some do charge a fee)</a:t>
            </a:r>
            <a:endParaRPr lang="en-US" i="1" dirty="0"/>
          </a:p>
        </p:txBody>
      </p:sp>
    </p:spTree>
    <p:extLst>
      <p:ext uri="{BB962C8B-B14F-4D97-AF65-F5344CB8AC3E}">
        <p14:creationId xmlns:p14="http://schemas.microsoft.com/office/powerpoint/2010/main" val="265181166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Comparison of Results</a:t>
            </a:r>
            <a:endParaRPr lang="en-US" dirty="0"/>
          </a:p>
        </p:txBody>
      </p:sp>
      <p:sp>
        <p:nvSpPr>
          <p:cNvPr id="3" name="Content Placeholder 2"/>
          <p:cNvSpPr>
            <a:spLocks noGrp="1"/>
          </p:cNvSpPr>
          <p:nvPr>
            <p:ph idx="1"/>
          </p:nvPr>
        </p:nvSpPr>
        <p:spPr/>
        <p:txBody>
          <a:bodyPr/>
          <a:lstStyle/>
          <a:p>
            <a:r>
              <a:rPr lang="en-US" sz="2400" dirty="0" smtClean="0"/>
              <a:t>Stanly </a:t>
            </a:r>
            <a:r>
              <a:rPr lang="en-US" sz="2400" dirty="0"/>
              <a:t>C.C. Online Roadway Technician </a:t>
            </a:r>
            <a:r>
              <a:rPr lang="en-US" sz="2400" dirty="0" smtClean="0"/>
              <a:t>Course</a:t>
            </a:r>
          </a:p>
          <a:p>
            <a:endParaRPr lang="en-US" sz="2400" dirty="0"/>
          </a:p>
          <a:p>
            <a:endParaRPr lang="en-US" sz="2400" dirty="0" smtClean="0"/>
          </a:p>
          <a:p>
            <a:endParaRPr lang="en-US" sz="2400" dirty="0" smtClean="0"/>
          </a:p>
          <a:p>
            <a:r>
              <a:rPr lang="en-US" sz="2400" dirty="0" smtClean="0"/>
              <a:t>Other Recent Classroom Taught Roadway Classes</a:t>
            </a:r>
          </a:p>
          <a:p>
            <a:endParaRPr lang="en-US" sz="2400" dirty="0"/>
          </a:p>
        </p:txBody>
      </p:sp>
      <p:grpSp>
        <p:nvGrpSpPr>
          <p:cNvPr id="5" name="Group 4"/>
          <p:cNvGrpSpPr>
            <a:grpSpLocks noChangeAspect="1"/>
          </p:cNvGrpSpPr>
          <p:nvPr/>
        </p:nvGrpSpPr>
        <p:grpSpPr bwMode="auto">
          <a:xfrm>
            <a:off x="3056805" y="2426351"/>
            <a:ext cx="2019300" cy="1049338"/>
            <a:chOff x="1837" y="1622"/>
            <a:chExt cx="1272" cy="661"/>
          </a:xfrm>
        </p:grpSpPr>
        <p:sp>
          <p:nvSpPr>
            <p:cNvPr id="6" name="AutoShape 3"/>
            <p:cNvSpPr>
              <a:spLocks noChangeAspect="1" noChangeArrowheads="1" noTextEdit="1"/>
            </p:cNvSpPr>
            <p:nvPr/>
          </p:nvSpPr>
          <p:spPr bwMode="auto">
            <a:xfrm>
              <a:off x="1845" y="1630"/>
              <a:ext cx="1264" cy="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sp>
          <p:nvSpPr>
            <p:cNvPr id="7" name="Rectangle 5"/>
            <p:cNvSpPr>
              <a:spLocks noChangeArrowheads="1"/>
            </p:cNvSpPr>
            <p:nvPr/>
          </p:nvSpPr>
          <p:spPr bwMode="auto">
            <a:xfrm>
              <a:off x="1870" y="1630"/>
              <a:ext cx="695"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1600" dirty="0">
                  <a:solidFill>
                    <a:srgbClr val="000000"/>
                  </a:solidFill>
                  <a:latin typeface="Calibri" pitchFamily="34" charset="0"/>
                </a:rPr>
                <a:t>43 Attendees</a:t>
              </a:r>
              <a:endParaRPr lang="en-US" altLang="en-US" dirty="0">
                <a:solidFill>
                  <a:prstClr val="black"/>
                </a:solidFill>
              </a:endParaRPr>
            </a:p>
          </p:txBody>
        </p:sp>
        <p:sp>
          <p:nvSpPr>
            <p:cNvPr id="8" name="Rectangle 6"/>
            <p:cNvSpPr>
              <a:spLocks noChangeArrowheads="1"/>
            </p:cNvSpPr>
            <p:nvPr/>
          </p:nvSpPr>
          <p:spPr bwMode="auto">
            <a:xfrm>
              <a:off x="2151" y="1944"/>
              <a:ext cx="289"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1600">
                  <a:solidFill>
                    <a:srgbClr val="000000"/>
                  </a:solidFill>
                  <a:latin typeface="Calibri" pitchFamily="34" charset="0"/>
                </a:rPr>
                <a:t>4.65</a:t>
              </a:r>
              <a:endParaRPr lang="en-US" altLang="en-US">
                <a:solidFill>
                  <a:prstClr val="black"/>
                </a:solidFill>
              </a:endParaRPr>
            </a:p>
          </p:txBody>
        </p:sp>
        <p:sp>
          <p:nvSpPr>
            <p:cNvPr id="9" name="Rectangle 7"/>
            <p:cNvSpPr>
              <a:spLocks noChangeArrowheads="1"/>
            </p:cNvSpPr>
            <p:nvPr/>
          </p:nvSpPr>
          <p:spPr bwMode="auto">
            <a:xfrm>
              <a:off x="2398" y="1944"/>
              <a:ext cx="157"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1600">
                  <a:solidFill>
                    <a:srgbClr val="000000"/>
                  </a:solidFill>
                  <a:latin typeface="Calibri" pitchFamily="34" charset="0"/>
                </a:rPr>
                <a:t>%</a:t>
              </a:r>
              <a:endParaRPr lang="en-US" altLang="en-US">
                <a:solidFill>
                  <a:prstClr val="black"/>
                </a:solidFill>
              </a:endParaRPr>
            </a:p>
          </p:txBody>
        </p:sp>
        <p:sp>
          <p:nvSpPr>
            <p:cNvPr id="10" name="Rectangle 8"/>
            <p:cNvSpPr>
              <a:spLocks noChangeArrowheads="1"/>
            </p:cNvSpPr>
            <p:nvPr/>
          </p:nvSpPr>
          <p:spPr bwMode="auto">
            <a:xfrm>
              <a:off x="2597" y="1944"/>
              <a:ext cx="240"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1600">
                  <a:solidFill>
                    <a:srgbClr val="000000"/>
                  </a:solidFill>
                  <a:latin typeface="Calibri" pitchFamily="34" charset="0"/>
                </a:rPr>
                <a:t>Fail</a:t>
              </a:r>
              <a:endParaRPr lang="en-US" altLang="en-US">
                <a:solidFill>
                  <a:prstClr val="black"/>
                </a:solidFill>
              </a:endParaRPr>
            </a:p>
          </p:txBody>
        </p:sp>
        <p:sp>
          <p:nvSpPr>
            <p:cNvPr id="11" name="Rectangle 9"/>
            <p:cNvSpPr>
              <a:spLocks noChangeArrowheads="1"/>
            </p:cNvSpPr>
            <p:nvPr/>
          </p:nvSpPr>
          <p:spPr bwMode="auto">
            <a:xfrm>
              <a:off x="2093" y="2101"/>
              <a:ext cx="347"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1600">
                  <a:solidFill>
                    <a:srgbClr val="000000"/>
                  </a:solidFill>
                  <a:latin typeface="Calibri" pitchFamily="34" charset="0"/>
                </a:rPr>
                <a:t>95.35</a:t>
              </a:r>
              <a:endParaRPr lang="en-US" altLang="en-US">
                <a:solidFill>
                  <a:prstClr val="black"/>
                </a:solidFill>
              </a:endParaRPr>
            </a:p>
          </p:txBody>
        </p:sp>
        <p:sp>
          <p:nvSpPr>
            <p:cNvPr id="12" name="Rectangle 10"/>
            <p:cNvSpPr>
              <a:spLocks noChangeArrowheads="1"/>
            </p:cNvSpPr>
            <p:nvPr/>
          </p:nvSpPr>
          <p:spPr bwMode="auto">
            <a:xfrm>
              <a:off x="2398" y="2101"/>
              <a:ext cx="157"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1600">
                  <a:solidFill>
                    <a:srgbClr val="000000"/>
                  </a:solidFill>
                  <a:latin typeface="Calibri" pitchFamily="34" charset="0"/>
                </a:rPr>
                <a:t>%</a:t>
              </a:r>
              <a:endParaRPr lang="en-US" altLang="en-US">
                <a:solidFill>
                  <a:prstClr val="black"/>
                </a:solidFill>
              </a:endParaRPr>
            </a:p>
          </p:txBody>
        </p:sp>
        <p:sp>
          <p:nvSpPr>
            <p:cNvPr id="13" name="Rectangle 11"/>
            <p:cNvSpPr>
              <a:spLocks noChangeArrowheads="1"/>
            </p:cNvSpPr>
            <p:nvPr/>
          </p:nvSpPr>
          <p:spPr bwMode="auto">
            <a:xfrm>
              <a:off x="2597" y="2101"/>
              <a:ext cx="289"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1600" dirty="0">
                  <a:solidFill>
                    <a:srgbClr val="000000"/>
                  </a:solidFill>
                  <a:latin typeface="Calibri" pitchFamily="34" charset="0"/>
                </a:rPr>
                <a:t>Pass</a:t>
              </a:r>
              <a:endParaRPr lang="en-US" altLang="en-US" dirty="0">
                <a:solidFill>
                  <a:prstClr val="black"/>
                </a:solidFill>
              </a:endParaRPr>
            </a:p>
          </p:txBody>
        </p:sp>
        <p:sp>
          <p:nvSpPr>
            <p:cNvPr id="14" name="Rectangle 12"/>
            <p:cNvSpPr>
              <a:spLocks noChangeArrowheads="1"/>
            </p:cNvSpPr>
            <p:nvPr/>
          </p:nvSpPr>
          <p:spPr bwMode="auto">
            <a:xfrm>
              <a:off x="1837" y="1622"/>
              <a:ext cx="16" cy="65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sp>
          <p:nvSpPr>
            <p:cNvPr id="15" name="Rectangle 13"/>
            <p:cNvSpPr>
              <a:spLocks noChangeArrowheads="1"/>
            </p:cNvSpPr>
            <p:nvPr/>
          </p:nvSpPr>
          <p:spPr bwMode="auto">
            <a:xfrm>
              <a:off x="3092" y="1638"/>
              <a:ext cx="17" cy="63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sp>
          <p:nvSpPr>
            <p:cNvPr id="16" name="Rectangle 14"/>
            <p:cNvSpPr>
              <a:spLocks noChangeArrowheads="1"/>
            </p:cNvSpPr>
            <p:nvPr/>
          </p:nvSpPr>
          <p:spPr bwMode="auto">
            <a:xfrm>
              <a:off x="1853" y="1622"/>
              <a:ext cx="1256" cy="1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sp>
          <p:nvSpPr>
            <p:cNvPr id="17" name="Rectangle 15"/>
            <p:cNvSpPr>
              <a:spLocks noChangeArrowheads="1"/>
            </p:cNvSpPr>
            <p:nvPr/>
          </p:nvSpPr>
          <p:spPr bwMode="auto">
            <a:xfrm>
              <a:off x="1853" y="2258"/>
              <a:ext cx="1256" cy="1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grpSp>
      <p:grpSp>
        <p:nvGrpSpPr>
          <p:cNvPr id="18" name="Group 22"/>
          <p:cNvGrpSpPr>
            <a:grpSpLocks noChangeAspect="1"/>
          </p:cNvGrpSpPr>
          <p:nvPr/>
        </p:nvGrpSpPr>
        <p:grpSpPr bwMode="auto">
          <a:xfrm>
            <a:off x="6115050" y="4267201"/>
            <a:ext cx="1466850" cy="1519238"/>
            <a:chOff x="3852" y="2688"/>
            <a:chExt cx="924" cy="957"/>
          </a:xfrm>
        </p:grpSpPr>
        <p:sp>
          <p:nvSpPr>
            <p:cNvPr id="19" name="AutoShape 21"/>
            <p:cNvSpPr>
              <a:spLocks noChangeAspect="1" noChangeArrowheads="1" noTextEdit="1"/>
            </p:cNvSpPr>
            <p:nvPr/>
          </p:nvSpPr>
          <p:spPr bwMode="auto">
            <a:xfrm>
              <a:off x="3858" y="2694"/>
              <a:ext cx="918" cy="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sp>
          <p:nvSpPr>
            <p:cNvPr id="20" name="Rectangle 23"/>
            <p:cNvSpPr>
              <a:spLocks noChangeArrowheads="1"/>
            </p:cNvSpPr>
            <p:nvPr/>
          </p:nvSpPr>
          <p:spPr bwMode="auto">
            <a:xfrm>
              <a:off x="3912" y="3175"/>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endParaRPr lang="en-US" altLang="en-US" dirty="0">
                <a:solidFill>
                  <a:prstClr val="black"/>
                </a:solidFill>
              </a:endParaRPr>
            </a:p>
          </p:txBody>
        </p:sp>
        <p:sp>
          <p:nvSpPr>
            <p:cNvPr id="21" name="Rectangle 24"/>
            <p:cNvSpPr>
              <a:spLocks noChangeArrowheads="1"/>
            </p:cNvSpPr>
            <p:nvPr/>
          </p:nvSpPr>
          <p:spPr bwMode="auto">
            <a:xfrm>
              <a:off x="4217" y="3099"/>
              <a:ext cx="144"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1000" dirty="0">
                  <a:solidFill>
                    <a:srgbClr val="FF0000"/>
                  </a:solidFill>
                  <a:latin typeface="Calibri" pitchFamily="34" charset="0"/>
                </a:rPr>
                <a:t>74</a:t>
              </a:r>
              <a:endParaRPr lang="en-US" altLang="en-US" dirty="0">
                <a:solidFill>
                  <a:prstClr val="black"/>
                </a:solidFill>
              </a:endParaRPr>
            </a:p>
          </p:txBody>
        </p:sp>
        <p:sp>
          <p:nvSpPr>
            <p:cNvPr id="22" name="Rectangle 25"/>
            <p:cNvSpPr>
              <a:spLocks noChangeArrowheads="1"/>
            </p:cNvSpPr>
            <p:nvPr/>
          </p:nvSpPr>
          <p:spPr bwMode="auto">
            <a:xfrm>
              <a:off x="4089" y="3193"/>
              <a:ext cx="390"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1000" dirty="0">
                  <a:solidFill>
                    <a:srgbClr val="FF0000"/>
                  </a:solidFill>
                  <a:latin typeface="Calibri" pitchFamily="34" charset="0"/>
                </a:rPr>
                <a:t>Students</a:t>
              </a:r>
              <a:endParaRPr lang="en-US" altLang="en-US" dirty="0">
                <a:solidFill>
                  <a:prstClr val="black"/>
                </a:solidFill>
              </a:endParaRPr>
            </a:p>
          </p:txBody>
        </p:sp>
        <p:sp>
          <p:nvSpPr>
            <p:cNvPr id="23" name="Rectangle 26"/>
            <p:cNvSpPr>
              <a:spLocks noChangeArrowheads="1"/>
            </p:cNvSpPr>
            <p:nvPr/>
          </p:nvSpPr>
          <p:spPr bwMode="auto">
            <a:xfrm>
              <a:off x="4038" y="3397"/>
              <a:ext cx="270"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1000">
                  <a:solidFill>
                    <a:srgbClr val="000000"/>
                  </a:solidFill>
                  <a:latin typeface="Calibri" pitchFamily="34" charset="0"/>
                </a:rPr>
                <a:t>13.51</a:t>
              </a:r>
              <a:endParaRPr lang="en-US" altLang="en-US">
                <a:solidFill>
                  <a:prstClr val="black"/>
                </a:solidFill>
              </a:endParaRPr>
            </a:p>
          </p:txBody>
        </p:sp>
        <p:sp>
          <p:nvSpPr>
            <p:cNvPr id="24" name="Rectangle 27"/>
            <p:cNvSpPr>
              <a:spLocks noChangeArrowheads="1"/>
            </p:cNvSpPr>
            <p:nvPr/>
          </p:nvSpPr>
          <p:spPr bwMode="auto">
            <a:xfrm>
              <a:off x="4260" y="3397"/>
              <a:ext cx="120"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1000">
                  <a:solidFill>
                    <a:srgbClr val="000000"/>
                  </a:solidFill>
                  <a:latin typeface="Calibri" pitchFamily="34" charset="0"/>
                </a:rPr>
                <a:t>%</a:t>
              </a:r>
              <a:endParaRPr lang="en-US" altLang="en-US">
                <a:solidFill>
                  <a:prstClr val="black"/>
                </a:solidFill>
              </a:endParaRPr>
            </a:p>
          </p:txBody>
        </p:sp>
        <p:sp>
          <p:nvSpPr>
            <p:cNvPr id="25" name="Rectangle 28"/>
            <p:cNvSpPr>
              <a:spLocks noChangeArrowheads="1"/>
            </p:cNvSpPr>
            <p:nvPr/>
          </p:nvSpPr>
          <p:spPr bwMode="auto">
            <a:xfrm>
              <a:off x="4404" y="3397"/>
              <a:ext cx="180"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1000" dirty="0">
                  <a:solidFill>
                    <a:srgbClr val="000000"/>
                  </a:solidFill>
                  <a:latin typeface="Calibri" pitchFamily="34" charset="0"/>
                </a:rPr>
                <a:t>Fail</a:t>
              </a:r>
              <a:endParaRPr lang="en-US" altLang="en-US" dirty="0">
                <a:solidFill>
                  <a:prstClr val="black"/>
                </a:solidFill>
              </a:endParaRPr>
            </a:p>
          </p:txBody>
        </p:sp>
        <p:sp>
          <p:nvSpPr>
            <p:cNvPr id="26" name="Rectangle 29"/>
            <p:cNvSpPr>
              <a:spLocks noChangeArrowheads="1"/>
            </p:cNvSpPr>
            <p:nvPr/>
          </p:nvSpPr>
          <p:spPr bwMode="auto">
            <a:xfrm>
              <a:off x="4038" y="3507"/>
              <a:ext cx="270"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1000">
                  <a:solidFill>
                    <a:srgbClr val="000000"/>
                  </a:solidFill>
                  <a:latin typeface="Calibri" pitchFamily="34" charset="0"/>
                </a:rPr>
                <a:t>86.49</a:t>
              </a:r>
              <a:endParaRPr lang="en-US" altLang="en-US">
                <a:solidFill>
                  <a:prstClr val="black"/>
                </a:solidFill>
              </a:endParaRPr>
            </a:p>
          </p:txBody>
        </p:sp>
        <p:sp>
          <p:nvSpPr>
            <p:cNvPr id="27" name="Rectangle 30"/>
            <p:cNvSpPr>
              <a:spLocks noChangeArrowheads="1"/>
            </p:cNvSpPr>
            <p:nvPr/>
          </p:nvSpPr>
          <p:spPr bwMode="auto">
            <a:xfrm>
              <a:off x="4260" y="3507"/>
              <a:ext cx="120"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1000">
                  <a:solidFill>
                    <a:srgbClr val="000000"/>
                  </a:solidFill>
                  <a:latin typeface="Calibri" pitchFamily="34" charset="0"/>
                </a:rPr>
                <a:t>%</a:t>
              </a:r>
              <a:endParaRPr lang="en-US" altLang="en-US">
                <a:solidFill>
                  <a:prstClr val="black"/>
                </a:solidFill>
              </a:endParaRPr>
            </a:p>
          </p:txBody>
        </p:sp>
        <p:sp>
          <p:nvSpPr>
            <p:cNvPr id="28" name="Rectangle 31"/>
            <p:cNvSpPr>
              <a:spLocks noChangeArrowheads="1"/>
            </p:cNvSpPr>
            <p:nvPr/>
          </p:nvSpPr>
          <p:spPr bwMode="auto">
            <a:xfrm>
              <a:off x="4404" y="3507"/>
              <a:ext cx="222"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1000">
                  <a:solidFill>
                    <a:srgbClr val="000000"/>
                  </a:solidFill>
                  <a:latin typeface="Calibri" pitchFamily="34" charset="0"/>
                </a:rPr>
                <a:t>Pass</a:t>
              </a:r>
              <a:endParaRPr lang="en-US" altLang="en-US">
                <a:solidFill>
                  <a:prstClr val="black"/>
                </a:solidFill>
              </a:endParaRPr>
            </a:p>
          </p:txBody>
        </p:sp>
        <p:sp>
          <p:nvSpPr>
            <p:cNvPr id="29" name="Rectangle 32"/>
            <p:cNvSpPr>
              <a:spLocks noChangeArrowheads="1"/>
            </p:cNvSpPr>
            <p:nvPr/>
          </p:nvSpPr>
          <p:spPr bwMode="auto">
            <a:xfrm>
              <a:off x="4032" y="2727"/>
              <a:ext cx="684"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1000">
                  <a:solidFill>
                    <a:srgbClr val="000000"/>
                  </a:solidFill>
                  <a:latin typeface="Calibri" pitchFamily="34" charset="0"/>
                </a:rPr>
                <a:t>Feb. 4 &amp; 5, 2014</a:t>
              </a:r>
              <a:endParaRPr lang="en-US" altLang="en-US">
                <a:solidFill>
                  <a:prstClr val="black"/>
                </a:solidFill>
              </a:endParaRPr>
            </a:p>
          </p:txBody>
        </p:sp>
        <p:sp>
          <p:nvSpPr>
            <p:cNvPr id="30" name="Rectangle 33"/>
            <p:cNvSpPr>
              <a:spLocks noChangeArrowheads="1"/>
            </p:cNvSpPr>
            <p:nvPr/>
          </p:nvSpPr>
          <p:spPr bwMode="auto">
            <a:xfrm>
              <a:off x="4050" y="2843"/>
              <a:ext cx="624"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1000">
                  <a:solidFill>
                    <a:srgbClr val="000000"/>
                  </a:solidFill>
                  <a:latin typeface="Calibri" pitchFamily="34" charset="0"/>
                </a:rPr>
                <a:t>Roadway Class</a:t>
              </a:r>
              <a:endParaRPr lang="en-US" altLang="en-US">
                <a:solidFill>
                  <a:prstClr val="black"/>
                </a:solidFill>
              </a:endParaRPr>
            </a:p>
          </p:txBody>
        </p:sp>
        <p:sp>
          <p:nvSpPr>
            <p:cNvPr id="31" name="Rectangle 34"/>
            <p:cNvSpPr>
              <a:spLocks noChangeArrowheads="1"/>
            </p:cNvSpPr>
            <p:nvPr/>
          </p:nvSpPr>
          <p:spPr bwMode="auto">
            <a:xfrm>
              <a:off x="4068" y="2954"/>
              <a:ext cx="558"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1000">
                  <a:solidFill>
                    <a:srgbClr val="000000"/>
                  </a:solidFill>
                  <a:latin typeface="Calibri" pitchFamily="34" charset="0"/>
                </a:rPr>
                <a:t>Asheville, NC</a:t>
              </a:r>
              <a:endParaRPr lang="en-US" altLang="en-US">
                <a:solidFill>
                  <a:prstClr val="black"/>
                </a:solidFill>
              </a:endParaRPr>
            </a:p>
          </p:txBody>
        </p:sp>
        <p:sp>
          <p:nvSpPr>
            <p:cNvPr id="2048" name="Rectangle 35"/>
            <p:cNvSpPr>
              <a:spLocks noChangeArrowheads="1"/>
            </p:cNvSpPr>
            <p:nvPr/>
          </p:nvSpPr>
          <p:spPr bwMode="auto">
            <a:xfrm>
              <a:off x="3852" y="2688"/>
              <a:ext cx="12" cy="93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sp>
          <p:nvSpPr>
            <p:cNvPr id="2050" name="Rectangle 36"/>
            <p:cNvSpPr>
              <a:spLocks noChangeArrowheads="1"/>
            </p:cNvSpPr>
            <p:nvPr/>
          </p:nvSpPr>
          <p:spPr bwMode="auto">
            <a:xfrm>
              <a:off x="4764" y="2700"/>
              <a:ext cx="12" cy="91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sp>
          <p:nvSpPr>
            <p:cNvPr id="2051" name="Rectangle 37"/>
            <p:cNvSpPr>
              <a:spLocks noChangeArrowheads="1"/>
            </p:cNvSpPr>
            <p:nvPr/>
          </p:nvSpPr>
          <p:spPr bwMode="auto">
            <a:xfrm>
              <a:off x="3864" y="2688"/>
              <a:ext cx="912"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sp>
          <p:nvSpPr>
            <p:cNvPr id="2052" name="Rectangle 38"/>
            <p:cNvSpPr>
              <a:spLocks noChangeArrowheads="1"/>
            </p:cNvSpPr>
            <p:nvPr/>
          </p:nvSpPr>
          <p:spPr bwMode="auto">
            <a:xfrm>
              <a:off x="3864" y="3607"/>
              <a:ext cx="912"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grpSp>
      <p:grpSp>
        <p:nvGrpSpPr>
          <p:cNvPr id="2053" name="Group 41"/>
          <p:cNvGrpSpPr>
            <a:grpSpLocks noChangeAspect="1"/>
          </p:cNvGrpSpPr>
          <p:nvPr/>
        </p:nvGrpSpPr>
        <p:grpSpPr bwMode="auto">
          <a:xfrm>
            <a:off x="4445000" y="4267200"/>
            <a:ext cx="1466850" cy="1495425"/>
            <a:chOff x="2800" y="2688"/>
            <a:chExt cx="924" cy="942"/>
          </a:xfrm>
        </p:grpSpPr>
        <p:sp>
          <p:nvSpPr>
            <p:cNvPr id="2054" name="AutoShape 40"/>
            <p:cNvSpPr>
              <a:spLocks noChangeAspect="1" noChangeArrowheads="1" noTextEdit="1"/>
            </p:cNvSpPr>
            <p:nvPr/>
          </p:nvSpPr>
          <p:spPr bwMode="auto">
            <a:xfrm>
              <a:off x="2806" y="2694"/>
              <a:ext cx="918" cy="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sp>
          <p:nvSpPr>
            <p:cNvPr id="2055" name="Rectangle 42"/>
            <p:cNvSpPr>
              <a:spLocks noChangeArrowheads="1"/>
            </p:cNvSpPr>
            <p:nvPr/>
          </p:nvSpPr>
          <p:spPr bwMode="auto">
            <a:xfrm>
              <a:off x="2902" y="3150"/>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endParaRPr lang="en-US" altLang="en-US" dirty="0">
                <a:solidFill>
                  <a:prstClr val="black"/>
                </a:solidFill>
              </a:endParaRPr>
            </a:p>
          </p:txBody>
        </p:sp>
        <p:sp>
          <p:nvSpPr>
            <p:cNvPr id="2056" name="Rectangle 43"/>
            <p:cNvSpPr>
              <a:spLocks noChangeArrowheads="1"/>
            </p:cNvSpPr>
            <p:nvPr/>
          </p:nvSpPr>
          <p:spPr bwMode="auto">
            <a:xfrm>
              <a:off x="3164" y="3081"/>
              <a:ext cx="144"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1100" dirty="0">
                  <a:solidFill>
                    <a:srgbClr val="FF0000"/>
                  </a:solidFill>
                  <a:latin typeface="Calibri" pitchFamily="34" charset="0"/>
                </a:rPr>
                <a:t>47</a:t>
              </a:r>
              <a:endParaRPr lang="en-US" altLang="en-US" dirty="0">
                <a:solidFill>
                  <a:prstClr val="black"/>
                </a:solidFill>
              </a:endParaRPr>
            </a:p>
          </p:txBody>
        </p:sp>
        <p:sp>
          <p:nvSpPr>
            <p:cNvPr id="2057" name="Rectangle 44"/>
            <p:cNvSpPr>
              <a:spLocks noChangeArrowheads="1"/>
            </p:cNvSpPr>
            <p:nvPr/>
          </p:nvSpPr>
          <p:spPr bwMode="auto">
            <a:xfrm>
              <a:off x="3036" y="3193"/>
              <a:ext cx="390"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1100" dirty="0">
                  <a:solidFill>
                    <a:srgbClr val="FF0000"/>
                  </a:solidFill>
                  <a:latin typeface="Calibri" pitchFamily="34" charset="0"/>
                </a:rPr>
                <a:t>Students</a:t>
              </a:r>
              <a:endParaRPr lang="en-US" altLang="en-US" dirty="0">
                <a:solidFill>
                  <a:prstClr val="black"/>
                </a:solidFill>
              </a:endParaRPr>
            </a:p>
          </p:txBody>
        </p:sp>
        <p:sp>
          <p:nvSpPr>
            <p:cNvPr id="2058" name="Rectangle 45"/>
            <p:cNvSpPr>
              <a:spLocks noChangeArrowheads="1"/>
            </p:cNvSpPr>
            <p:nvPr/>
          </p:nvSpPr>
          <p:spPr bwMode="auto">
            <a:xfrm>
              <a:off x="3028" y="3378"/>
              <a:ext cx="222"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1100">
                  <a:solidFill>
                    <a:srgbClr val="000000"/>
                  </a:solidFill>
                  <a:latin typeface="Calibri" pitchFamily="34" charset="0"/>
                </a:rPr>
                <a:t>6.38</a:t>
              </a:r>
              <a:endParaRPr lang="en-US" altLang="en-US">
                <a:solidFill>
                  <a:prstClr val="black"/>
                </a:solidFill>
              </a:endParaRPr>
            </a:p>
          </p:txBody>
        </p:sp>
        <p:sp>
          <p:nvSpPr>
            <p:cNvPr id="2059" name="Rectangle 46"/>
            <p:cNvSpPr>
              <a:spLocks noChangeArrowheads="1"/>
            </p:cNvSpPr>
            <p:nvPr/>
          </p:nvSpPr>
          <p:spPr bwMode="auto">
            <a:xfrm>
              <a:off x="3208" y="3378"/>
              <a:ext cx="120"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1100">
                  <a:solidFill>
                    <a:srgbClr val="000000"/>
                  </a:solidFill>
                  <a:latin typeface="Calibri" pitchFamily="34" charset="0"/>
                </a:rPr>
                <a:t>%</a:t>
              </a:r>
              <a:endParaRPr lang="en-US" altLang="en-US">
                <a:solidFill>
                  <a:prstClr val="black"/>
                </a:solidFill>
              </a:endParaRPr>
            </a:p>
          </p:txBody>
        </p:sp>
        <p:sp>
          <p:nvSpPr>
            <p:cNvPr id="2060" name="Rectangle 47"/>
            <p:cNvSpPr>
              <a:spLocks noChangeArrowheads="1"/>
            </p:cNvSpPr>
            <p:nvPr/>
          </p:nvSpPr>
          <p:spPr bwMode="auto">
            <a:xfrm>
              <a:off x="3352" y="3378"/>
              <a:ext cx="180"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1100">
                  <a:solidFill>
                    <a:srgbClr val="000000"/>
                  </a:solidFill>
                  <a:latin typeface="Calibri" pitchFamily="34" charset="0"/>
                </a:rPr>
                <a:t>Fail</a:t>
              </a:r>
              <a:endParaRPr lang="en-US" altLang="en-US">
                <a:solidFill>
                  <a:prstClr val="black"/>
                </a:solidFill>
              </a:endParaRPr>
            </a:p>
          </p:txBody>
        </p:sp>
        <p:sp>
          <p:nvSpPr>
            <p:cNvPr id="2061" name="Rectangle 48"/>
            <p:cNvSpPr>
              <a:spLocks noChangeArrowheads="1"/>
            </p:cNvSpPr>
            <p:nvPr/>
          </p:nvSpPr>
          <p:spPr bwMode="auto">
            <a:xfrm>
              <a:off x="2986" y="3492"/>
              <a:ext cx="270"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1100">
                  <a:solidFill>
                    <a:srgbClr val="000000"/>
                  </a:solidFill>
                  <a:latin typeface="Calibri" pitchFamily="34" charset="0"/>
                </a:rPr>
                <a:t>93.62</a:t>
              </a:r>
              <a:endParaRPr lang="en-US" altLang="en-US">
                <a:solidFill>
                  <a:prstClr val="black"/>
                </a:solidFill>
              </a:endParaRPr>
            </a:p>
          </p:txBody>
        </p:sp>
        <p:sp>
          <p:nvSpPr>
            <p:cNvPr id="2062" name="Rectangle 49"/>
            <p:cNvSpPr>
              <a:spLocks noChangeArrowheads="1"/>
            </p:cNvSpPr>
            <p:nvPr/>
          </p:nvSpPr>
          <p:spPr bwMode="auto">
            <a:xfrm>
              <a:off x="3208" y="3492"/>
              <a:ext cx="120"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1100">
                  <a:solidFill>
                    <a:srgbClr val="000000"/>
                  </a:solidFill>
                  <a:latin typeface="Calibri" pitchFamily="34" charset="0"/>
                </a:rPr>
                <a:t>%</a:t>
              </a:r>
              <a:endParaRPr lang="en-US" altLang="en-US">
                <a:solidFill>
                  <a:prstClr val="black"/>
                </a:solidFill>
              </a:endParaRPr>
            </a:p>
          </p:txBody>
        </p:sp>
        <p:sp>
          <p:nvSpPr>
            <p:cNvPr id="2063" name="Rectangle 50"/>
            <p:cNvSpPr>
              <a:spLocks noChangeArrowheads="1"/>
            </p:cNvSpPr>
            <p:nvPr/>
          </p:nvSpPr>
          <p:spPr bwMode="auto">
            <a:xfrm>
              <a:off x="3352" y="3492"/>
              <a:ext cx="222"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1100">
                  <a:solidFill>
                    <a:srgbClr val="000000"/>
                  </a:solidFill>
                  <a:latin typeface="Calibri" pitchFamily="34" charset="0"/>
                </a:rPr>
                <a:t>Pass</a:t>
              </a:r>
              <a:endParaRPr lang="en-US" altLang="en-US">
                <a:solidFill>
                  <a:prstClr val="black"/>
                </a:solidFill>
              </a:endParaRPr>
            </a:p>
          </p:txBody>
        </p:sp>
        <p:sp>
          <p:nvSpPr>
            <p:cNvPr id="2068" name="Rectangle 51"/>
            <p:cNvSpPr>
              <a:spLocks noChangeArrowheads="1"/>
            </p:cNvSpPr>
            <p:nvPr/>
          </p:nvSpPr>
          <p:spPr bwMode="auto">
            <a:xfrm>
              <a:off x="2950" y="2694"/>
              <a:ext cx="768"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1100">
                  <a:solidFill>
                    <a:srgbClr val="000000"/>
                  </a:solidFill>
                  <a:latin typeface="Calibri" pitchFamily="34" charset="0"/>
                </a:rPr>
                <a:t>Jan. 22 &amp; 23, 2014</a:t>
              </a:r>
              <a:endParaRPr lang="en-US" altLang="en-US">
                <a:solidFill>
                  <a:prstClr val="black"/>
                </a:solidFill>
              </a:endParaRPr>
            </a:p>
          </p:txBody>
        </p:sp>
        <p:sp>
          <p:nvSpPr>
            <p:cNvPr id="2069" name="Rectangle 52"/>
            <p:cNvSpPr>
              <a:spLocks noChangeArrowheads="1"/>
            </p:cNvSpPr>
            <p:nvPr/>
          </p:nvSpPr>
          <p:spPr bwMode="auto">
            <a:xfrm>
              <a:off x="2998" y="2808"/>
              <a:ext cx="624"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1100">
                  <a:solidFill>
                    <a:srgbClr val="000000"/>
                  </a:solidFill>
                  <a:latin typeface="Calibri" pitchFamily="34" charset="0"/>
                </a:rPr>
                <a:t>Roadway Class</a:t>
              </a:r>
              <a:endParaRPr lang="en-US" altLang="en-US">
                <a:solidFill>
                  <a:prstClr val="black"/>
                </a:solidFill>
              </a:endParaRPr>
            </a:p>
          </p:txBody>
        </p:sp>
        <p:sp>
          <p:nvSpPr>
            <p:cNvPr id="2070" name="Rectangle 53"/>
            <p:cNvSpPr>
              <a:spLocks noChangeArrowheads="1"/>
            </p:cNvSpPr>
            <p:nvPr/>
          </p:nvSpPr>
          <p:spPr bwMode="auto">
            <a:xfrm>
              <a:off x="2998" y="2922"/>
              <a:ext cx="606"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1100">
                  <a:solidFill>
                    <a:srgbClr val="000000"/>
                  </a:solidFill>
                  <a:latin typeface="Calibri" pitchFamily="34" charset="0"/>
                </a:rPr>
                <a:t>Greenville, NC</a:t>
              </a:r>
              <a:endParaRPr lang="en-US" altLang="en-US">
                <a:solidFill>
                  <a:prstClr val="black"/>
                </a:solidFill>
              </a:endParaRPr>
            </a:p>
          </p:txBody>
        </p:sp>
        <p:sp>
          <p:nvSpPr>
            <p:cNvPr id="2071" name="Rectangle 54"/>
            <p:cNvSpPr>
              <a:spLocks noChangeArrowheads="1"/>
            </p:cNvSpPr>
            <p:nvPr/>
          </p:nvSpPr>
          <p:spPr bwMode="auto">
            <a:xfrm>
              <a:off x="2800" y="2688"/>
              <a:ext cx="12" cy="93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sp>
          <p:nvSpPr>
            <p:cNvPr id="2072" name="Rectangle 55"/>
            <p:cNvSpPr>
              <a:spLocks noChangeArrowheads="1"/>
            </p:cNvSpPr>
            <p:nvPr/>
          </p:nvSpPr>
          <p:spPr bwMode="auto">
            <a:xfrm>
              <a:off x="3712" y="2700"/>
              <a:ext cx="12" cy="91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sp>
          <p:nvSpPr>
            <p:cNvPr id="2073" name="Rectangle 56"/>
            <p:cNvSpPr>
              <a:spLocks noChangeArrowheads="1"/>
            </p:cNvSpPr>
            <p:nvPr/>
          </p:nvSpPr>
          <p:spPr bwMode="auto">
            <a:xfrm>
              <a:off x="2812" y="2688"/>
              <a:ext cx="912"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sp>
          <p:nvSpPr>
            <p:cNvPr id="2074" name="Rectangle 57"/>
            <p:cNvSpPr>
              <a:spLocks noChangeArrowheads="1"/>
            </p:cNvSpPr>
            <p:nvPr/>
          </p:nvSpPr>
          <p:spPr bwMode="auto">
            <a:xfrm>
              <a:off x="2812" y="3606"/>
              <a:ext cx="912"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grpSp>
      <p:grpSp>
        <p:nvGrpSpPr>
          <p:cNvPr id="2075" name="Group 60"/>
          <p:cNvGrpSpPr>
            <a:grpSpLocks noChangeAspect="1"/>
          </p:cNvGrpSpPr>
          <p:nvPr/>
        </p:nvGrpSpPr>
        <p:grpSpPr bwMode="auto">
          <a:xfrm>
            <a:off x="2797175" y="4267200"/>
            <a:ext cx="1466850" cy="1485900"/>
            <a:chOff x="1762" y="2688"/>
            <a:chExt cx="924" cy="936"/>
          </a:xfrm>
        </p:grpSpPr>
        <p:sp>
          <p:nvSpPr>
            <p:cNvPr id="2076" name="AutoShape 59"/>
            <p:cNvSpPr>
              <a:spLocks noChangeAspect="1" noChangeArrowheads="1" noTextEdit="1"/>
            </p:cNvSpPr>
            <p:nvPr/>
          </p:nvSpPr>
          <p:spPr bwMode="auto">
            <a:xfrm>
              <a:off x="1768" y="2694"/>
              <a:ext cx="918" cy="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sp>
          <p:nvSpPr>
            <p:cNvPr id="2077" name="Rectangle 61"/>
            <p:cNvSpPr>
              <a:spLocks noChangeArrowheads="1"/>
            </p:cNvSpPr>
            <p:nvPr/>
          </p:nvSpPr>
          <p:spPr bwMode="auto">
            <a:xfrm>
              <a:off x="1990" y="3136"/>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endParaRPr lang="en-US" altLang="en-US" dirty="0">
                <a:solidFill>
                  <a:prstClr val="black"/>
                </a:solidFill>
              </a:endParaRPr>
            </a:p>
          </p:txBody>
        </p:sp>
        <p:sp>
          <p:nvSpPr>
            <p:cNvPr id="2078" name="Rectangle 62"/>
            <p:cNvSpPr>
              <a:spLocks noChangeArrowheads="1"/>
            </p:cNvSpPr>
            <p:nvPr/>
          </p:nvSpPr>
          <p:spPr bwMode="auto">
            <a:xfrm>
              <a:off x="2146" y="3086"/>
              <a:ext cx="138"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1100" dirty="0">
                  <a:solidFill>
                    <a:srgbClr val="FF0000"/>
                  </a:solidFill>
                  <a:latin typeface="Calibri" pitchFamily="34" charset="0"/>
                </a:rPr>
                <a:t>72</a:t>
              </a:r>
              <a:endParaRPr lang="en-US" altLang="en-US" dirty="0">
                <a:solidFill>
                  <a:prstClr val="black"/>
                </a:solidFill>
              </a:endParaRPr>
            </a:p>
          </p:txBody>
        </p:sp>
        <p:sp>
          <p:nvSpPr>
            <p:cNvPr id="2079" name="Rectangle 63"/>
            <p:cNvSpPr>
              <a:spLocks noChangeArrowheads="1"/>
            </p:cNvSpPr>
            <p:nvPr/>
          </p:nvSpPr>
          <p:spPr bwMode="auto">
            <a:xfrm>
              <a:off x="2015" y="3183"/>
              <a:ext cx="372"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1100" dirty="0">
                  <a:solidFill>
                    <a:srgbClr val="FF0000"/>
                  </a:solidFill>
                  <a:latin typeface="Calibri" pitchFamily="34" charset="0"/>
                </a:rPr>
                <a:t>Students</a:t>
              </a:r>
              <a:endParaRPr lang="en-US" altLang="en-US" dirty="0">
                <a:solidFill>
                  <a:prstClr val="black"/>
                </a:solidFill>
              </a:endParaRPr>
            </a:p>
          </p:txBody>
        </p:sp>
        <p:sp>
          <p:nvSpPr>
            <p:cNvPr id="2080" name="Rectangle 64"/>
            <p:cNvSpPr>
              <a:spLocks noChangeArrowheads="1"/>
            </p:cNvSpPr>
            <p:nvPr/>
          </p:nvSpPr>
          <p:spPr bwMode="auto">
            <a:xfrm>
              <a:off x="1948" y="3380"/>
              <a:ext cx="258"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1100">
                  <a:solidFill>
                    <a:srgbClr val="000000"/>
                  </a:solidFill>
                  <a:latin typeface="Calibri" pitchFamily="34" charset="0"/>
                </a:rPr>
                <a:t>25.00</a:t>
              </a:r>
              <a:endParaRPr lang="en-US" altLang="en-US">
                <a:solidFill>
                  <a:prstClr val="black"/>
                </a:solidFill>
              </a:endParaRPr>
            </a:p>
          </p:txBody>
        </p:sp>
        <p:sp>
          <p:nvSpPr>
            <p:cNvPr id="2081" name="Rectangle 65"/>
            <p:cNvSpPr>
              <a:spLocks noChangeArrowheads="1"/>
            </p:cNvSpPr>
            <p:nvPr/>
          </p:nvSpPr>
          <p:spPr bwMode="auto">
            <a:xfrm>
              <a:off x="2170" y="3380"/>
              <a:ext cx="114"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1100">
                  <a:solidFill>
                    <a:srgbClr val="000000"/>
                  </a:solidFill>
                  <a:latin typeface="Calibri" pitchFamily="34" charset="0"/>
                </a:rPr>
                <a:t>%</a:t>
              </a:r>
              <a:endParaRPr lang="en-US" altLang="en-US">
                <a:solidFill>
                  <a:prstClr val="black"/>
                </a:solidFill>
              </a:endParaRPr>
            </a:p>
          </p:txBody>
        </p:sp>
        <p:sp>
          <p:nvSpPr>
            <p:cNvPr id="2082" name="Rectangle 66"/>
            <p:cNvSpPr>
              <a:spLocks noChangeArrowheads="1"/>
            </p:cNvSpPr>
            <p:nvPr/>
          </p:nvSpPr>
          <p:spPr bwMode="auto">
            <a:xfrm>
              <a:off x="2314" y="3380"/>
              <a:ext cx="174"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1100">
                  <a:solidFill>
                    <a:srgbClr val="000000"/>
                  </a:solidFill>
                  <a:latin typeface="Calibri" pitchFamily="34" charset="0"/>
                </a:rPr>
                <a:t>Fail</a:t>
              </a:r>
              <a:endParaRPr lang="en-US" altLang="en-US">
                <a:solidFill>
                  <a:prstClr val="black"/>
                </a:solidFill>
              </a:endParaRPr>
            </a:p>
          </p:txBody>
        </p:sp>
        <p:sp>
          <p:nvSpPr>
            <p:cNvPr id="2083" name="Rectangle 67"/>
            <p:cNvSpPr>
              <a:spLocks noChangeArrowheads="1"/>
            </p:cNvSpPr>
            <p:nvPr/>
          </p:nvSpPr>
          <p:spPr bwMode="auto">
            <a:xfrm>
              <a:off x="1948" y="3496"/>
              <a:ext cx="258"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1100">
                  <a:solidFill>
                    <a:srgbClr val="000000"/>
                  </a:solidFill>
                  <a:latin typeface="Calibri" pitchFamily="34" charset="0"/>
                </a:rPr>
                <a:t>75.00</a:t>
              </a:r>
              <a:endParaRPr lang="en-US" altLang="en-US">
                <a:solidFill>
                  <a:prstClr val="black"/>
                </a:solidFill>
              </a:endParaRPr>
            </a:p>
          </p:txBody>
        </p:sp>
        <p:sp>
          <p:nvSpPr>
            <p:cNvPr id="2084" name="Rectangle 68"/>
            <p:cNvSpPr>
              <a:spLocks noChangeArrowheads="1"/>
            </p:cNvSpPr>
            <p:nvPr/>
          </p:nvSpPr>
          <p:spPr bwMode="auto">
            <a:xfrm>
              <a:off x="2170" y="3496"/>
              <a:ext cx="114"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1100">
                  <a:solidFill>
                    <a:srgbClr val="000000"/>
                  </a:solidFill>
                  <a:latin typeface="Calibri" pitchFamily="34" charset="0"/>
                </a:rPr>
                <a:t>%</a:t>
              </a:r>
              <a:endParaRPr lang="en-US" altLang="en-US">
                <a:solidFill>
                  <a:prstClr val="black"/>
                </a:solidFill>
              </a:endParaRPr>
            </a:p>
          </p:txBody>
        </p:sp>
        <p:sp>
          <p:nvSpPr>
            <p:cNvPr id="2085" name="Rectangle 69"/>
            <p:cNvSpPr>
              <a:spLocks noChangeArrowheads="1"/>
            </p:cNvSpPr>
            <p:nvPr/>
          </p:nvSpPr>
          <p:spPr bwMode="auto">
            <a:xfrm>
              <a:off x="2314" y="3496"/>
              <a:ext cx="21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1100">
                  <a:solidFill>
                    <a:srgbClr val="000000"/>
                  </a:solidFill>
                  <a:latin typeface="Calibri" pitchFamily="34" charset="0"/>
                </a:rPr>
                <a:t>Pass</a:t>
              </a:r>
              <a:endParaRPr lang="en-US" altLang="en-US">
                <a:solidFill>
                  <a:prstClr val="black"/>
                </a:solidFill>
              </a:endParaRPr>
            </a:p>
          </p:txBody>
        </p:sp>
        <p:sp>
          <p:nvSpPr>
            <p:cNvPr id="2086" name="Rectangle 70"/>
            <p:cNvSpPr>
              <a:spLocks noChangeArrowheads="1"/>
            </p:cNvSpPr>
            <p:nvPr/>
          </p:nvSpPr>
          <p:spPr bwMode="auto">
            <a:xfrm>
              <a:off x="1912" y="2694"/>
              <a:ext cx="72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1100">
                  <a:solidFill>
                    <a:srgbClr val="000000"/>
                  </a:solidFill>
                  <a:latin typeface="Calibri" pitchFamily="34" charset="0"/>
                </a:rPr>
                <a:t>Jan. 15 &amp; 16, 2014</a:t>
              </a:r>
              <a:endParaRPr lang="en-US" altLang="en-US">
                <a:solidFill>
                  <a:prstClr val="black"/>
                </a:solidFill>
              </a:endParaRPr>
            </a:p>
          </p:txBody>
        </p:sp>
        <p:sp>
          <p:nvSpPr>
            <p:cNvPr id="2087" name="Rectangle 71"/>
            <p:cNvSpPr>
              <a:spLocks noChangeArrowheads="1"/>
            </p:cNvSpPr>
            <p:nvPr/>
          </p:nvSpPr>
          <p:spPr bwMode="auto">
            <a:xfrm>
              <a:off x="1960" y="2804"/>
              <a:ext cx="582"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1100">
                  <a:solidFill>
                    <a:srgbClr val="000000"/>
                  </a:solidFill>
                  <a:latin typeface="Calibri" pitchFamily="34" charset="0"/>
                </a:rPr>
                <a:t>Roadway Class</a:t>
              </a:r>
              <a:endParaRPr lang="en-US" altLang="en-US">
                <a:solidFill>
                  <a:prstClr val="black"/>
                </a:solidFill>
              </a:endParaRPr>
            </a:p>
          </p:txBody>
        </p:sp>
        <p:sp>
          <p:nvSpPr>
            <p:cNvPr id="2088" name="Rectangle 72"/>
            <p:cNvSpPr>
              <a:spLocks noChangeArrowheads="1"/>
            </p:cNvSpPr>
            <p:nvPr/>
          </p:nvSpPr>
          <p:spPr bwMode="auto">
            <a:xfrm>
              <a:off x="1954" y="2915"/>
              <a:ext cx="582"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1100">
                  <a:solidFill>
                    <a:srgbClr val="000000"/>
                  </a:solidFill>
                  <a:latin typeface="Calibri" pitchFamily="34" charset="0"/>
                </a:rPr>
                <a:t>Clemmons, NC</a:t>
              </a:r>
              <a:endParaRPr lang="en-US" altLang="en-US">
                <a:solidFill>
                  <a:prstClr val="black"/>
                </a:solidFill>
              </a:endParaRPr>
            </a:p>
          </p:txBody>
        </p:sp>
        <p:sp>
          <p:nvSpPr>
            <p:cNvPr id="2089" name="Rectangle 73"/>
            <p:cNvSpPr>
              <a:spLocks noChangeArrowheads="1"/>
            </p:cNvSpPr>
            <p:nvPr/>
          </p:nvSpPr>
          <p:spPr bwMode="auto">
            <a:xfrm>
              <a:off x="1762" y="2688"/>
              <a:ext cx="12" cy="93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sp>
          <p:nvSpPr>
            <p:cNvPr id="2090" name="Rectangle 74"/>
            <p:cNvSpPr>
              <a:spLocks noChangeArrowheads="1"/>
            </p:cNvSpPr>
            <p:nvPr/>
          </p:nvSpPr>
          <p:spPr bwMode="auto">
            <a:xfrm>
              <a:off x="2674" y="2700"/>
              <a:ext cx="12" cy="91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sp>
          <p:nvSpPr>
            <p:cNvPr id="2091" name="Rectangle 75"/>
            <p:cNvSpPr>
              <a:spLocks noChangeArrowheads="1"/>
            </p:cNvSpPr>
            <p:nvPr/>
          </p:nvSpPr>
          <p:spPr bwMode="auto">
            <a:xfrm>
              <a:off x="1774" y="2688"/>
              <a:ext cx="912"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sp>
          <p:nvSpPr>
            <p:cNvPr id="2092" name="Rectangle 76"/>
            <p:cNvSpPr>
              <a:spLocks noChangeArrowheads="1"/>
            </p:cNvSpPr>
            <p:nvPr/>
          </p:nvSpPr>
          <p:spPr bwMode="auto">
            <a:xfrm>
              <a:off x="1774" y="3606"/>
              <a:ext cx="912"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grpSp>
      <p:grpSp>
        <p:nvGrpSpPr>
          <p:cNvPr id="2093" name="Group 79"/>
          <p:cNvGrpSpPr>
            <a:grpSpLocks noChangeAspect="1"/>
          </p:cNvGrpSpPr>
          <p:nvPr/>
        </p:nvGrpSpPr>
        <p:grpSpPr bwMode="auto">
          <a:xfrm>
            <a:off x="1117600" y="4267200"/>
            <a:ext cx="1466850" cy="1495425"/>
            <a:chOff x="704" y="2688"/>
            <a:chExt cx="924" cy="942"/>
          </a:xfrm>
        </p:grpSpPr>
        <p:sp>
          <p:nvSpPr>
            <p:cNvPr id="2094" name="AutoShape 78"/>
            <p:cNvSpPr>
              <a:spLocks noChangeAspect="1" noChangeArrowheads="1" noTextEdit="1"/>
            </p:cNvSpPr>
            <p:nvPr/>
          </p:nvSpPr>
          <p:spPr bwMode="auto">
            <a:xfrm>
              <a:off x="710" y="2694"/>
              <a:ext cx="918" cy="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sp>
          <p:nvSpPr>
            <p:cNvPr id="2095" name="Rectangle 80"/>
            <p:cNvSpPr>
              <a:spLocks noChangeArrowheads="1"/>
            </p:cNvSpPr>
            <p:nvPr/>
          </p:nvSpPr>
          <p:spPr bwMode="auto">
            <a:xfrm>
              <a:off x="764" y="3150"/>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endParaRPr lang="en-US" altLang="en-US" dirty="0">
                <a:solidFill>
                  <a:prstClr val="black"/>
                </a:solidFill>
              </a:endParaRPr>
            </a:p>
          </p:txBody>
        </p:sp>
        <p:sp>
          <p:nvSpPr>
            <p:cNvPr id="2096" name="Rectangle 81"/>
            <p:cNvSpPr>
              <a:spLocks noChangeArrowheads="1"/>
            </p:cNvSpPr>
            <p:nvPr/>
          </p:nvSpPr>
          <p:spPr bwMode="auto">
            <a:xfrm>
              <a:off x="1058" y="3080"/>
              <a:ext cx="144"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1100" dirty="0">
                  <a:solidFill>
                    <a:srgbClr val="FF0000"/>
                  </a:solidFill>
                  <a:latin typeface="Calibri" pitchFamily="34" charset="0"/>
                </a:rPr>
                <a:t>48</a:t>
              </a:r>
              <a:endParaRPr lang="en-US" altLang="en-US" dirty="0">
                <a:solidFill>
                  <a:prstClr val="black"/>
                </a:solidFill>
              </a:endParaRPr>
            </a:p>
          </p:txBody>
        </p:sp>
        <p:sp>
          <p:nvSpPr>
            <p:cNvPr id="2097" name="Rectangle 82"/>
            <p:cNvSpPr>
              <a:spLocks noChangeArrowheads="1"/>
            </p:cNvSpPr>
            <p:nvPr/>
          </p:nvSpPr>
          <p:spPr bwMode="auto">
            <a:xfrm>
              <a:off x="917" y="3172"/>
              <a:ext cx="390"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1100" dirty="0">
                  <a:solidFill>
                    <a:srgbClr val="FF0000"/>
                  </a:solidFill>
                  <a:latin typeface="Calibri" pitchFamily="34" charset="0"/>
                </a:rPr>
                <a:t>Students</a:t>
              </a:r>
              <a:endParaRPr lang="en-US" altLang="en-US" dirty="0">
                <a:solidFill>
                  <a:prstClr val="black"/>
                </a:solidFill>
              </a:endParaRPr>
            </a:p>
          </p:txBody>
        </p:sp>
        <p:sp>
          <p:nvSpPr>
            <p:cNvPr id="2098" name="Rectangle 83"/>
            <p:cNvSpPr>
              <a:spLocks noChangeArrowheads="1"/>
            </p:cNvSpPr>
            <p:nvPr/>
          </p:nvSpPr>
          <p:spPr bwMode="auto">
            <a:xfrm>
              <a:off x="890" y="3378"/>
              <a:ext cx="270"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1100">
                  <a:solidFill>
                    <a:srgbClr val="000000"/>
                  </a:solidFill>
                  <a:latin typeface="Calibri" pitchFamily="34" charset="0"/>
                </a:rPr>
                <a:t>10.42</a:t>
              </a:r>
              <a:endParaRPr lang="en-US" altLang="en-US">
                <a:solidFill>
                  <a:prstClr val="black"/>
                </a:solidFill>
              </a:endParaRPr>
            </a:p>
          </p:txBody>
        </p:sp>
        <p:sp>
          <p:nvSpPr>
            <p:cNvPr id="2099" name="Rectangle 84"/>
            <p:cNvSpPr>
              <a:spLocks noChangeArrowheads="1"/>
            </p:cNvSpPr>
            <p:nvPr/>
          </p:nvSpPr>
          <p:spPr bwMode="auto">
            <a:xfrm>
              <a:off x="1112" y="3378"/>
              <a:ext cx="120"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1100">
                  <a:solidFill>
                    <a:srgbClr val="000000"/>
                  </a:solidFill>
                  <a:latin typeface="Calibri" pitchFamily="34" charset="0"/>
                </a:rPr>
                <a:t>%</a:t>
              </a:r>
              <a:endParaRPr lang="en-US" altLang="en-US">
                <a:solidFill>
                  <a:prstClr val="black"/>
                </a:solidFill>
              </a:endParaRPr>
            </a:p>
          </p:txBody>
        </p:sp>
        <p:sp>
          <p:nvSpPr>
            <p:cNvPr id="2100" name="Rectangle 85"/>
            <p:cNvSpPr>
              <a:spLocks noChangeArrowheads="1"/>
            </p:cNvSpPr>
            <p:nvPr/>
          </p:nvSpPr>
          <p:spPr bwMode="auto">
            <a:xfrm>
              <a:off x="1256" y="3378"/>
              <a:ext cx="180"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1100">
                  <a:solidFill>
                    <a:srgbClr val="000000"/>
                  </a:solidFill>
                  <a:latin typeface="Calibri" pitchFamily="34" charset="0"/>
                </a:rPr>
                <a:t>Fail</a:t>
              </a:r>
              <a:endParaRPr lang="en-US" altLang="en-US">
                <a:solidFill>
                  <a:prstClr val="black"/>
                </a:solidFill>
              </a:endParaRPr>
            </a:p>
          </p:txBody>
        </p:sp>
        <p:sp>
          <p:nvSpPr>
            <p:cNvPr id="2101" name="Rectangle 86"/>
            <p:cNvSpPr>
              <a:spLocks noChangeArrowheads="1"/>
            </p:cNvSpPr>
            <p:nvPr/>
          </p:nvSpPr>
          <p:spPr bwMode="auto">
            <a:xfrm>
              <a:off x="890" y="3492"/>
              <a:ext cx="270"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1100">
                  <a:solidFill>
                    <a:srgbClr val="000000"/>
                  </a:solidFill>
                  <a:latin typeface="Calibri" pitchFamily="34" charset="0"/>
                </a:rPr>
                <a:t>89.58</a:t>
              </a:r>
              <a:endParaRPr lang="en-US" altLang="en-US">
                <a:solidFill>
                  <a:prstClr val="black"/>
                </a:solidFill>
              </a:endParaRPr>
            </a:p>
          </p:txBody>
        </p:sp>
        <p:sp>
          <p:nvSpPr>
            <p:cNvPr id="2102" name="Rectangle 87"/>
            <p:cNvSpPr>
              <a:spLocks noChangeArrowheads="1"/>
            </p:cNvSpPr>
            <p:nvPr/>
          </p:nvSpPr>
          <p:spPr bwMode="auto">
            <a:xfrm>
              <a:off x="1112" y="3492"/>
              <a:ext cx="120"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1100">
                  <a:solidFill>
                    <a:srgbClr val="000000"/>
                  </a:solidFill>
                  <a:latin typeface="Calibri" pitchFamily="34" charset="0"/>
                </a:rPr>
                <a:t>%</a:t>
              </a:r>
              <a:endParaRPr lang="en-US" altLang="en-US">
                <a:solidFill>
                  <a:prstClr val="black"/>
                </a:solidFill>
              </a:endParaRPr>
            </a:p>
          </p:txBody>
        </p:sp>
        <p:sp>
          <p:nvSpPr>
            <p:cNvPr id="2103" name="Rectangle 88"/>
            <p:cNvSpPr>
              <a:spLocks noChangeArrowheads="1"/>
            </p:cNvSpPr>
            <p:nvPr/>
          </p:nvSpPr>
          <p:spPr bwMode="auto">
            <a:xfrm>
              <a:off x="1256" y="3492"/>
              <a:ext cx="222"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1100">
                  <a:solidFill>
                    <a:srgbClr val="000000"/>
                  </a:solidFill>
                  <a:latin typeface="Calibri" pitchFamily="34" charset="0"/>
                </a:rPr>
                <a:t>Pass</a:t>
              </a:r>
              <a:endParaRPr lang="en-US" altLang="en-US">
                <a:solidFill>
                  <a:prstClr val="black"/>
                </a:solidFill>
              </a:endParaRPr>
            </a:p>
          </p:txBody>
        </p:sp>
        <p:sp>
          <p:nvSpPr>
            <p:cNvPr id="2104" name="Rectangle 89"/>
            <p:cNvSpPr>
              <a:spLocks noChangeArrowheads="1"/>
            </p:cNvSpPr>
            <p:nvPr/>
          </p:nvSpPr>
          <p:spPr bwMode="auto">
            <a:xfrm>
              <a:off x="896" y="2694"/>
              <a:ext cx="672"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1100">
                  <a:solidFill>
                    <a:srgbClr val="000000"/>
                  </a:solidFill>
                  <a:latin typeface="Calibri" pitchFamily="34" charset="0"/>
                </a:rPr>
                <a:t>Jan. 8 &amp; 9, 2014</a:t>
              </a:r>
              <a:endParaRPr lang="en-US" altLang="en-US">
                <a:solidFill>
                  <a:prstClr val="black"/>
                </a:solidFill>
              </a:endParaRPr>
            </a:p>
          </p:txBody>
        </p:sp>
        <p:sp>
          <p:nvSpPr>
            <p:cNvPr id="2105" name="Rectangle 90"/>
            <p:cNvSpPr>
              <a:spLocks noChangeArrowheads="1"/>
            </p:cNvSpPr>
            <p:nvPr/>
          </p:nvSpPr>
          <p:spPr bwMode="auto">
            <a:xfrm>
              <a:off x="902" y="2808"/>
              <a:ext cx="624"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1100">
                  <a:solidFill>
                    <a:srgbClr val="000000"/>
                  </a:solidFill>
                  <a:latin typeface="Calibri" pitchFamily="34" charset="0"/>
                </a:rPr>
                <a:t>Roadway Class</a:t>
              </a:r>
              <a:endParaRPr lang="en-US" altLang="en-US">
                <a:solidFill>
                  <a:prstClr val="black"/>
                </a:solidFill>
              </a:endParaRPr>
            </a:p>
          </p:txBody>
        </p:sp>
        <p:sp>
          <p:nvSpPr>
            <p:cNvPr id="2106" name="Rectangle 91"/>
            <p:cNvSpPr>
              <a:spLocks noChangeArrowheads="1"/>
            </p:cNvSpPr>
            <p:nvPr/>
          </p:nvSpPr>
          <p:spPr bwMode="auto">
            <a:xfrm>
              <a:off x="956" y="2922"/>
              <a:ext cx="492"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1100">
                  <a:solidFill>
                    <a:srgbClr val="000000"/>
                  </a:solidFill>
                  <a:latin typeface="Calibri" pitchFamily="34" charset="0"/>
                </a:rPr>
                <a:t>Raleigh, NC</a:t>
              </a:r>
              <a:endParaRPr lang="en-US" altLang="en-US">
                <a:solidFill>
                  <a:prstClr val="black"/>
                </a:solidFill>
              </a:endParaRPr>
            </a:p>
          </p:txBody>
        </p:sp>
        <p:sp>
          <p:nvSpPr>
            <p:cNvPr id="2107" name="Rectangle 92"/>
            <p:cNvSpPr>
              <a:spLocks noChangeArrowheads="1"/>
            </p:cNvSpPr>
            <p:nvPr/>
          </p:nvSpPr>
          <p:spPr bwMode="auto">
            <a:xfrm>
              <a:off x="704" y="2688"/>
              <a:ext cx="12" cy="93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sp>
          <p:nvSpPr>
            <p:cNvPr id="2108" name="Rectangle 93"/>
            <p:cNvSpPr>
              <a:spLocks noChangeArrowheads="1"/>
            </p:cNvSpPr>
            <p:nvPr/>
          </p:nvSpPr>
          <p:spPr bwMode="auto">
            <a:xfrm>
              <a:off x="1616" y="2700"/>
              <a:ext cx="12" cy="91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sp>
          <p:nvSpPr>
            <p:cNvPr id="2109" name="Rectangle 94"/>
            <p:cNvSpPr>
              <a:spLocks noChangeArrowheads="1"/>
            </p:cNvSpPr>
            <p:nvPr/>
          </p:nvSpPr>
          <p:spPr bwMode="auto">
            <a:xfrm>
              <a:off x="716" y="2688"/>
              <a:ext cx="912"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sp>
          <p:nvSpPr>
            <p:cNvPr id="2110" name="Rectangle 95"/>
            <p:cNvSpPr>
              <a:spLocks noChangeArrowheads="1"/>
            </p:cNvSpPr>
            <p:nvPr/>
          </p:nvSpPr>
          <p:spPr bwMode="auto">
            <a:xfrm>
              <a:off x="716" y="3606"/>
              <a:ext cx="912"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grpSp>
    </p:spTree>
    <p:extLst>
      <p:ext uri="{BB962C8B-B14F-4D97-AF65-F5344CB8AC3E}">
        <p14:creationId xmlns:p14="http://schemas.microsoft.com/office/powerpoint/2010/main" val="424821019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Questions</a:t>
            </a:r>
            <a:endParaRPr lang="en-US" dirty="0"/>
          </a:p>
        </p:txBody>
      </p:sp>
      <p:sp>
        <p:nvSpPr>
          <p:cNvPr id="4" name="Slide Number Placeholder 3"/>
          <p:cNvSpPr>
            <a:spLocks noGrp="1"/>
          </p:cNvSpPr>
          <p:nvPr>
            <p:ph type="sldNum" sz="quarter" idx="4"/>
          </p:nvPr>
        </p:nvSpPr>
        <p:spPr/>
        <p:txBody>
          <a:bodyPr/>
          <a:lstStyle/>
          <a:p>
            <a:fld id="{3837B699-90FB-0343-9092-46385764B0C3}" type="slidenum">
              <a:rPr lang="en-US" smtClean="0"/>
              <a:pPr/>
              <a:t>36</a:t>
            </a:fld>
            <a:endParaRPr lang="en-US" dirty="0"/>
          </a:p>
        </p:txBody>
      </p:sp>
      <p:pic>
        <p:nvPicPr>
          <p:cNvPr id="9218" name="Picture 2" descr="C:\Users\rburley\AppData\Local\Microsoft\Windows\Temporary Internet Files\Content.IE5\R0BU3EHK\MC900078622[1].wm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13218" y="1768016"/>
            <a:ext cx="2179971" cy="4689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949540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8545" y="1272480"/>
            <a:ext cx="5991295" cy="4533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493986" y="784911"/>
            <a:ext cx="8040414" cy="584775"/>
          </a:xfrm>
          <a:prstGeom prst="rect">
            <a:avLst/>
          </a:prstGeom>
        </p:spPr>
        <p:txBody>
          <a:bodyPr wrap="square">
            <a:spAutoFit/>
          </a:bodyPr>
          <a:lstStyle/>
          <a:p>
            <a:r>
              <a:rPr lang="en-US" altLang="en-US" sz="3200" b="1" u="sng" dirty="0" smtClean="0">
                <a:solidFill>
                  <a:srgbClr val="CC0000"/>
                </a:solidFill>
                <a:latin typeface="Arial" charset="0"/>
              </a:rPr>
              <a:t>Contract Resurfacing Let List</a:t>
            </a:r>
            <a:endParaRPr lang="en-US" sz="3200" dirty="0"/>
          </a:p>
        </p:txBody>
      </p:sp>
      <p:sp>
        <p:nvSpPr>
          <p:cNvPr id="2" name="Content Placeholder 1"/>
          <p:cNvSpPr>
            <a:spLocks noGrp="1"/>
          </p:cNvSpPr>
          <p:nvPr>
            <p:ph/>
          </p:nvPr>
        </p:nvSpPr>
        <p:spPr>
          <a:xfrm>
            <a:off x="493986" y="5805996"/>
            <a:ext cx="8145517" cy="810265"/>
          </a:xfrm>
        </p:spPr>
        <p:txBody>
          <a:bodyPr>
            <a:normAutofit fontScale="55000" lnSpcReduction="20000"/>
          </a:bodyPr>
          <a:lstStyle/>
          <a:p>
            <a:r>
              <a:rPr lang="en-US" sz="3800" dirty="0">
                <a:solidFill>
                  <a:schemeClr val="tx2">
                    <a:lumMod val="75000"/>
                  </a:schemeClr>
                </a:solidFill>
                <a:hlinkClick r:id="rId4"/>
              </a:rPr>
              <a:t>https://</a:t>
            </a:r>
            <a:r>
              <a:rPr lang="en-US" sz="3800" dirty="0" smtClean="0">
                <a:solidFill>
                  <a:schemeClr val="tx2">
                    <a:lumMod val="75000"/>
                  </a:schemeClr>
                </a:solidFill>
                <a:hlinkClick r:id="rId4"/>
              </a:rPr>
              <a:t>connect.ncdot.gov/letting/12%20Month%20Tentative%20Letting%20Library/ContractResurfacing-12MLL-Feb27-2014.pdf</a:t>
            </a:r>
            <a:endParaRPr lang="en-US" sz="3800" dirty="0" smtClean="0">
              <a:solidFill>
                <a:schemeClr val="tx2">
                  <a:lumMod val="75000"/>
                </a:schemeClr>
              </a:solidFill>
            </a:endParaRPr>
          </a:p>
          <a:p>
            <a:endParaRPr lang="en-US" sz="3800" dirty="0">
              <a:solidFill>
                <a:schemeClr val="tx2">
                  <a:lumMod val="75000"/>
                </a:schemeClr>
              </a:solidFill>
            </a:endParaRPr>
          </a:p>
          <a:p>
            <a:endParaRPr lang="en-US" sz="2000" dirty="0">
              <a:solidFill>
                <a:schemeClr val="tx2">
                  <a:lumMod val="75000"/>
                </a:schemeClr>
              </a:solidFill>
            </a:endParaRPr>
          </a:p>
        </p:txBody>
      </p:sp>
    </p:spTree>
    <p:extLst>
      <p:ext uri="{BB962C8B-B14F-4D97-AF65-F5344CB8AC3E}">
        <p14:creationId xmlns:p14="http://schemas.microsoft.com/office/powerpoint/2010/main" val="201093109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spcBef>
                <a:spcPct val="50000"/>
              </a:spcBef>
            </a:pPr>
            <a:r>
              <a:rPr lang="en-US" altLang="en-US" sz="3200" b="1" u="sng" dirty="0">
                <a:solidFill>
                  <a:srgbClr val="CC0000"/>
                </a:solidFill>
                <a:latin typeface="Arial" charset="0"/>
              </a:rPr>
              <a:t>Historical Funding for C/R Program</a:t>
            </a:r>
          </a:p>
        </p:txBody>
      </p:sp>
      <p:sp>
        <p:nvSpPr>
          <p:cNvPr id="3" name="Content Placeholder 2"/>
          <p:cNvSpPr>
            <a:spLocks noGrp="1"/>
          </p:cNvSpPr>
          <p:nvPr>
            <p:ph idx="1"/>
          </p:nvPr>
        </p:nvSpPr>
        <p:spPr>
          <a:xfrm>
            <a:off x="2839451" y="1773984"/>
            <a:ext cx="2671011" cy="4525963"/>
          </a:xfrm>
        </p:spPr>
        <p:txBody>
          <a:bodyPr/>
          <a:lstStyle/>
          <a:p>
            <a:pPr marL="0" lvl="0" indent="0" defTabSz="914400" fontAlgn="base">
              <a:spcBef>
                <a:spcPct val="50000"/>
              </a:spcBef>
              <a:spcAft>
                <a:spcPct val="0"/>
              </a:spcAft>
              <a:buNone/>
            </a:pPr>
            <a:r>
              <a:rPr lang="en-US" altLang="en-US" sz="2000" b="1" u="sng" dirty="0">
                <a:solidFill>
                  <a:srgbClr val="000066"/>
                </a:solidFill>
                <a:latin typeface="Times New Roman" pitchFamily="18" charset="0"/>
                <a:cs typeface="Arial" charset="0"/>
              </a:rPr>
              <a:t>SFY		$(M)</a:t>
            </a:r>
          </a:p>
          <a:p>
            <a:pPr marL="0" lvl="0" indent="0" defTabSz="914400" fontAlgn="base">
              <a:spcBef>
                <a:spcPct val="50000"/>
              </a:spcBef>
              <a:spcAft>
                <a:spcPct val="0"/>
              </a:spcAft>
              <a:buNone/>
            </a:pPr>
            <a:r>
              <a:rPr lang="en-US" altLang="en-US" sz="2000" b="1" dirty="0" smtClean="0">
                <a:solidFill>
                  <a:srgbClr val="000066"/>
                </a:solidFill>
                <a:latin typeface="Times New Roman" pitchFamily="18" charset="0"/>
                <a:cs typeface="Arial" charset="0"/>
              </a:rPr>
              <a:t>2008</a:t>
            </a:r>
            <a:r>
              <a:rPr lang="en-US" altLang="en-US" sz="2000" b="1" dirty="0">
                <a:solidFill>
                  <a:srgbClr val="000066"/>
                </a:solidFill>
                <a:latin typeface="Times New Roman" pitchFamily="18" charset="0"/>
                <a:cs typeface="Arial" charset="0"/>
              </a:rPr>
              <a:t>		277</a:t>
            </a:r>
          </a:p>
          <a:p>
            <a:pPr marL="0" lvl="0" indent="0" defTabSz="914400" fontAlgn="base">
              <a:spcBef>
                <a:spcPct val="50000"/>
              </a:spcBef>
              <a:spcAft>
                <a:spcPct val="0"/>
              </a:spcAft>
              <a:buNone/>
            </a:pPr>
            <a:r>
              <a:rPr lang="en-US" altLang="en-US" sz="2000" b="1" dirty="0">
                <a:solidFill>
                  <a:srgbClr val="000066"/>
                </a:solidFill>
                <a:latin typeface="Times New Roman" pitchFamily="18" charset="0"/>
                <a:cs typeface="Arial" charset="0"/>
              </a:rPr>
              <a:t>2009		277</a:t>
            </a:r>
          </a:p>
          <a:p>
            <a:pPr marL="0" lvl="0" indent="0" defTabSz="914400" fontAlgn="base">
              <a:spcBef>
                <a:spcPct val="50000"/>
              </a:spcBef>
              <a:spcAft>
                <a:spcPct val="0"/>
              </a:spcAft>
              <a:buNone/>
            </a:pPr>
            <a:r>
              <a:rPr lang="en-US" altLang="en-US" sz="2000" b="1" dirty="0">
                <a:solidFill>
                  <a:srgbClr val="000066"/>
                </a:solidFill>
                <a:latin typeface="Times New Roman" pitchFamily="18" charset="0"/>
                <a:cs typeface="Arial" charset="0"/>
              </a:rPr>
              <a:t>2010		300</a:t>
            </a:r>
          </a:p>
          <a:p>
            <a:pPr marL="0" lvl="0" indent="0" defTabSz="914400" fontAlgn="base">
              <a:spcBef>
                <a:spcPct val="50000"/>
              </a:spcBef>
              <a:spcAft>
                <a:spcPct val="0"/>
              </a:spcAft>
              <a:buNone/>
            </a:pPr>
            <a:r>
              <a:rPr lang="en-US" altLang="en-US" sz="2000" b="1" dirty="0">
                <a:solidFill>
                  <a:srgbClr val="000066"/>
                </a:solidFill>
                <a:latin typeface="Times New Roman" pitchFamily="18" charset="0"/>
                <a:cs typeface="Arial" charset="0"/>
              </a:rPr>
              <a:t>2011		267</a:t>
            </a:r>
          </a:p>
          <a:p>
            <a:pPr marL="0" lvl="0" indent="0" defTabSz="914400" fontAlgn="base">
              <a:spcBef>
                <a:spcPct val="50000"/>
              </a:spcBef>
              <a:spcAft>
                <a:spcPct val="0"/>
              </a:spcAft>
              <a:buNone/>
            </a:pPr>
            <a:r>
              <a:rPr lang="en-US" altLang="en-US" sz="2000" b="1" dirty="0">
                <a:solidFill>
                  <a:srgbClr val="000066"/>
                </a:solidFill>
                <a:latin typeface="Times New Roman" pitchFamily="18" charset="0"/>
                <a:cs typeface="Arial" charset="0"/>
              </a:rPr>
              <a:t>2012		406</a:t>
            </a:r>
          </a:p>
          <a:p>
            <a:pPr marL="0" lvl="0" indent="0" defTabSz="914400" fontAlgn="base">
              <a:spcBef>
                <a:spcPct val="50000"/>
              </a:spcBef>
              <a:spcAft>
                <a:spcPct val="0"/>
              </a:spcAft>
              <a:buNone/>
            </a:pPr>
            <a:r>
              <a:rPr lang="en-US" altLang="en-US" sz="2000" b="1" dirty="0" smtClean="0">
                <a:solidFill>
                  <a:srgbClr val="000066"/>
                </a:solidFill>
                <a:latin typeface="Times New Roman" pitchFamily="18" charset="0"/>
                <a:cs typeface="Arial" charset="0"/>
              </a:rPr>
              <a:t>2013		427</a:t>
            </a:r>
          </a:p>
          <a:p>
            <a:pPr marL="0" lvl="0" indent="0" defTabSz="914400" fontAlgn="base">
              <a:spcBef>
                <a:spcPct val="50000"/>
              </a:spcBef>
              <a:spcAft>
                <a:spcPct val="0"/>
              </a:spcAft>
              <a:buNone/>
            </a:pPr>
            <a:r>
              <a:rPr lang="en-US" altLang="en-US" sz="2000" b="1" dirty="0" smtClean="0">
                <a:solidFill>
                  <a:srgbClr val="000066"/>
                </a:solidFill>
                <a:latin typeface="Times New Roman" pitchFamily="18" charset="0"/>
                <a:cs typeface="Arial" charset="0"/>
              </a:rPr>
              <a:t>2014</a:t>
            </a:r>
            <a:r>
              <a:rPr lang="en-US" altLang="en-US" sz="2000" b="1" dirty="0">
                <a:solidFill>
                  <a:srgbClr val="000066"/>
                </a:solidFill>
                <a:latin typeface="Times New Roman" pitchFamily="18" charset="0"/>
                <a:cs typeface="Arial" charset="0"/>
              </a:rPr>
              <a:t>		</a:t>
            </a:r>
            <a:r>
              <a:rPr lang="en-US" altLang="en-US" sz="2000" b="1" dirty="0" smtClean="0">
                <a:solidFill>
                  <a:srgbClr val="000066"/>
                </a:solidFill>
                <a:latin typeface="Times New Roman" pitchFamily="18" charset="0"/>
                <a:cs typeface="Arial" charset="0"/>
              </a:rPr>
              <a:t>433</a:t>
            </a:r>
            <a:endParaRPr lang="en-US" altLang="en-US" sz="2000" b="1" dirty="0">
              <a:solidFill>
                <a:srgbClr val="000066"/>
              </a:solidFill>
              <a:latin typeface="Times New Roman" pitchFamily="18" charset="0"/>
              <a:cs typeface="Arial" charset="0"/>
            </a:endParaRPr>
          </a:p>
          <a:p>
            <a:pPr marL="0" lvl="0" indent="0" defTabSz="914400" fontAlgn="base">
              <a:spcBef>
                <a:spcPct val="50000"/>
              </a:spcBef>
              <a:spcAft>
                <a:spcPct val="0"/>
              </a:spcAft>
              <a:buNone/>
            </a:pPr>
            <a:r>
              <a:rPr lang="en-US" altLang="en-US" sz="2000" b="1" dirty="0" smtClean="0">
                <a:solidFill>
                  <a:srgbClr val="000066"/>
                </a:solidFill>
                <a:latin typeface="Times New Roman" pitchFamily="18" charset="0"/>
                <a:cs typeface="Arial" charset="0"/>
              </a:rPr>
              <a:t>2015</a:t>
            </a:r>
            <a:r>
              <a:rPr lang="en-US" altLang="en-US" sz="2000" b="1" dirty="0">
                <a:solidFill>
                  <a:srgbClr val="000066"/>
                </a:solidFill>
                <a:latin typeface="Times New Roman" pitchFamily="18" charset="0"/>
                <a:cs typeface="Arial" charset="0"/>
              </a:rPr>
              <a:t>		</a:t>
            </a:r>
            <a:r>
              <a:rPr lang="en-US" altLang="en-US" sz="2000" b="1" dirty="0" smtClean="0">
                <a:solidFill>
                  <a:srgbClr val="000066"/>
                </a:solidFill>
                <a:latin typeface="Times New Roman" pitchFamily="18" charset="0"/>
                <a:cs typeface="Arial" charset="0"/>
              </a:rPr>
              <a:t>402</a:t>
            </a:r>
            <a:endParaRPr lang="en-US" altLang="en-US" sz="2000" b="1" dirty="0">
              <a:solidFill>
                <a:srgbClr val="000066"/>
              </a:solidFill>
              <a:latin typeface="Times New Roman" pitchFamily="18" charset="0"/>
              <a:cs typeface="Arial" charset="0"/>
            </a:endParaRPr>
          </a:p>
          <a:p>
            <a:pPr marL="0" lvl="0" indent="0" defTabSz="914400" fontAlgn="base">
              <a:spcBef>
                <a:spcPct val="50000"/>
              </a:spcBef>
              <a:spcAft>
                <a:spcPct val="0"/>
              </a:spcAft>
              <a:buNone/>
            </a:pPr>
            <a:endParaRPr lang="en-US" dirty="0"/>
          </a:p>
        </p:txBody>
      </p:sp>
      <p:sp>
        <p:nvSpPr>
          <p:cNvPr id="4" name="Slide Number Placeholder 3"/>
          <p:cNvSpPr>
            <a:spLocks noGrp="1"/>
          </p:cNvSpPr>
          <p:nvPr>
            <p:ph type="sldNum" sz="quarter" idx="4"/>
          </p:nvPr>
        </p:nvSpPr>
        <p:spPr/>
        <p:txBody>
          <a:bodyPr/>
          <a:lstStyle/>
          <a:p>
            <a:fld id="{3837B699-90FB-0343-9092-46385764B0C3}" type="slidenum">
              <a:rPr lang="en-US" smtClean="0"/>
              <a:pPr/>
              <a:t>5</a:t>
            </a:fld>
            <a:endParaRPr lang="en-US" dirty="0"/>
          </a:p>
        </p:txBody>
      </p:sp>
    </p:spTree>
    <p:extLst>
      <p:ext uri="{BB962C8B-B14F-4D97-AF65-F5344CB8AC3E}">
        <p14:creationId xmlns:p14="http://schemas.microsoft.com/office/powerpoint/2010/main" val="22017806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defTabSz="914400" fontAlgn="base">
              <a:spcBef>
                <a:spcPct val="50000"/>
              </a:spcBef>
              <a:spcAft>
                <a:spcPct val="0"/>
              </a:spcAft>
            </a:pPr>
            <a:r>
              <a:rPr lang="en-US" altLang="en-US" sz="3200" b="1" u="sng" dirty="0">
                <a:solidFill>
                  <a:srgbClr val="CC0000"/>
                </a:solidFill>
                <a:latin typeface="Arial" charset="0"/>
                <a:cs typeface="Arial" charset="0"/>
              </a:rPr>
              <a:t>PROGRAM-TONNAGE </a:t>
            </a:r>
            <a:r>
              <a:rPr lang="en-US" altLang="en-US" sz="3200" b="1" u="sng" dirty="0" smtClean="0">
                <a:solidFill>
                  <a:srgbClr val="CC0000"/>
                </a:solidFill>
                <a:latin typeface="Arial" charset="0"/>
                <a:cs typeface="Arial" charset="0"/>
              </a:rPr>
              <a:t>COMPARISON</a:t>
            </a:r>
            <a:endParaRPr lang="en-US" u="sng" dirty="0"/>
          </a:p>
        </p:txBody>
      </p:sp>
      <p:sp>
        <p:nvSpPr>
          <p:cNvPr id="4" name="Slide Number Placeholder 3"/>
          <p:cNvSpPr>
            <a:spLocks noGrp="1"/>
          </p:cNvSpPr>
          <p:nvPr>
            <p:ph type="sldNum" sz="quarter" idx="4"/>
          </p:nvPr>
        </p:nvSpPr>
        <p:spPr/>
        <p:txBody>
          <a:bodyPr/>
          <a:lstStyle/>
          <a:p>
            <a:fld id="{3837B699-90FB-0343-9092-46385764B0C3}" type="slidenum">
              <a:rPr lang="en-US" smtClean="0"/>
              <a:pPr/>
              <a:t>6</a:t>
            </a:fld>
            <a:endParaRPr lang="en-US"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2244687"/>
            <a:ext cx="8087709" cy="256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53792" y="4815581"/>
            <a:ext cx="8133008" cy="400110"/>
          </a:xfrm>
          <a:prstGeom prst="rect">
            <a:avLst/>
          </a:prstGeom>
          <a:noFill/>
        </p:spPr>
        <p:txBody>
          <a:bodyPr wrap="square" rtlCol="0">
            <a:spAutoFit/>
          </a:bodyPr>
          <a:lstStyle/>
          <a:p>
            <a:r>
              <a:rPr lang="en-US" sz="2000" b="1" dirty="0" smtClean="0">
                <a:solidFill>
                  <a:srgbClr val="FF0000"/>
                </a:solidFill>
              </a:rPr>
              <a:t>2013     6,154,972     1.5%	      1.2%                 57.5%               38.9%         0.2%</a:t>
            </a:r>
            <a:endParaRPr lang="en-US" sz="2000" b="1" dirty="0">
              <a:solidFill>
                <a:srgbClr val="FF0000"/>
              </a:solidFill>
            </a:endParaRPr>
          </a:p>
        </p:txBody>
      </p:sp>
    </p:spTree>
    <p:extLst>
      <p:ext uri="{BB962C8B-B14F-4D97-AF65-F5344CB8AC3E}">
        <p14:creationId xmlns:p14="http://schemas.microsoft.com/office/powerpoint/2010/main" val="7865902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txBox="1">
            <a:spLocks/>
          </p:cNvSpPr>
          <p:nvPr/>
        </p:nvSpPr>
        <p:spPr>
          <a:xfrm>
            <a:off x="457200" y="1776179"/>
            <a:ext cx="8229600" cy="494529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lumMod val="75000"/>
                    <a:lumOff val="25000"/>
                  </a:schemeClr>
                </a:solidFill>
                <a:latin typeface="Helvetica"/>
                <a:ea typeface="+mn-ea"/>
                <a:cs typeface="Helvetica"/>
              </a:defRPr>
            </a:lvl1pPr>
            <a:lvl2pPr marL="742950" indent="-285750" algn="l" defTabSz="457200" rtl="0" eaLnBrk="1" latinLnBrk="0" hangingPunct="1">
              <a:spcBef>
                <a:spcPct val="20000"/>
              </a:spcBef>
              <a:buFont typeface="Arial"/>
              <a:buChar char="•"/>
              <a:defRPr sz="2800" kern="1200">
                <a:solidFill>
                  <a:schemeClr val="tx1">
                    <a:lumMod val="75000"/>
                    <a:lumOff val="25000"/>
                  </a:schemeClr>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lumMod val="75000"/>
                    <a:lumOff val="25000"/>
                  </a:schemeClr>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lumMod val="75000"/>
                    <a:lumOff val="25000"/>
                  </a:schemeClr>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lumMod val="75000"/>
                    <a:lumOff val="25000"/>
                  </a:schemeClr>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dirty="0" smtClean="0"/>
          </a:p>
          <a:p>
            <a:pPr lvl="4"/>
            <a:endParaRPr lang="en-US" dirty="0"/>
          </a:p>
        </p:txBody>
      </p:sp>
      <p:sp>
        <p:nvSpPr>
          <p:cNvPr id="4" name="Slide Number Placeholder 5"/>
          <p:cNvSpPr>
            <a:spLocks noGrp="1"/>
          </p:cNvSpPr>
          <p:nvPr>
            <p:ph type="sldNum" sz="quarter" idx="4"/>
          </p:nvPr>
        </p:nvSpPr>
        <p:spPr>
          <a:xfrm>
            <a:off x="8414749" y="6356350"/>
            <a:ext cx="544101" cy="365125"/>
          </a:xfrm>
          <a:prstGeom prst="rect">
            <a:avLst/>
          </a:prstGeom>
        </p:spPr>
        <p:txBody>
          <a:bodyPr/>
          <a:lstStyle>
            <a:lvl1pPr algn="r">
              <a:defRPr sz="1200">
                <a:solidFill>
                  <a:schemeClr val="tx1">
                    <a:lumMod val="75000"/>
                    <a:lumOff val="25000"/>
                  </a:schemeClr>
                </a:solidFill>
                <a:latin typeface="Helvetica"/>
              </a:defRPr>
            </a:lvl1pPr>
          </a:lstStyle>
          <a:p>
            <a:fld id="{2985A7AB-62D5-BB49-9143-B22354004447}" type="slidenum">
              <a:rPr lang="en-US" smtClean="0"/>
              <a:pPr/>
              <a:t>7</a:t>
            </a:fld>
            <a:endParaRPr lang="en-US" dirty="0"/>
          </a:p>
        </p:txBody>
      </p:sp>
      <p:pic>
        <p:nvPicPr>
          <p:cNvPr id="1027" name="Picture 1" descr="image0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906" y="631065"/>
            <a:ext cx="8478187" cy="6010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154614" y="5583934"/>
            <a:ext cx="651641" cy="369332"/>
          </a:xfrm>
          <a:prstGeom prst="rect">
            <a:avLst/>
          </a:prstGeom>
          <a:noFill/>
        </p:spPr>
        <p:txBody>
          <a:bodyPr wrap="square" rtlCol="0">
            <a:spAutoFit/>
          </a:bodyPr>
          <a:lstStyle/>
          <a:p>
            <a:r>
              <a:rPr lang="en-US" b="1" dirty="0" smtClean="0">
                <a:solidFill>
                  <a:srgbClr val="FFFF00"/>
                </a:solidFill>
              </a:rPr>
              <a:t>3.5%</a:t>
            </a:r>
            <a:endParaRPr lang="en-US" b="1" dirty="0">
              <a:solidFill>
                <a:srgbClr val="FFFF00"/>
              </a:solidFill>
            </a:endParaRPr>
          </a:p>
        </p:txBody>
      </p:sp>
      <p:sp>
        <p:nvSpPr>
          <p:cNvPr id="6" name="TextBox 5"/>
          <p:cNvSpPr txBox="1"/>
          <p:nvPr/>
        </p:nvSpPr>
        <p:spPr>
          <a:xfrm>
            <a:off x="3557749" y="5502901"/>
            <a:ext cx="651641" cy="369332"/>
          </a:xfrm>
          <a:prstGeom prst="rect">
            <a:avLst/>
          </a:prstGeom>
          <a:noFill/>
        </p:spPr>
        <p:txBody>
          <a:bodyPr wrap="square" rtlCol="0">
            <a:spAutoFit/>
          </a:bodyPr>
          <a:lstStyle/>
          <a:p>
            <a:r>
              <a:rPr lang="en-US" b="1" dirty="0" smtClean="0">
                <a:solidFill>
                  <a:srgbClr val="FFFF00"/>
                </a:solidFill>
              </a:rPr>
              <a:t>2.7%</a:t>
            </a:r>
            <a:endParaRPr lang="en-US" b="1" dirty="0">
              <a:solidFill>
                <a:srgbClr val="FFFF00"/>
              </a:solidFill>
            </a:endParaRPr>
          </a:p>
        </p:txBody>
      </p:sp>
      <p:sp>
        <p:nvSpPr>
          <p:cNvPr id="7" name="TextBox 6"/>
          <p:cNvSpPr txBox="1"/>
          <p:nvPr/>
        </p:nvSpPr>
        <p:spPr>
          <a:xfrm>
            <a:off x="4918838" y="5214602"/>
            <a:ext cx="651641" cy="369332"/>
          </a:xfrm>
          <a:prstGeom prst="rect">
            <a:avLst/>
          </a:prstGeom>
          <a:noFill/>
        </p:spPr>
        <p:txBody>
          <a:bodyPr wrap="square" rtlCol="0">
            <a:spAutoFit/>
          </a:bodyPr>
          <a:lstStyle/>
          <a:p>
            <a:r>
              <a:rPr lang="en-US" b="1" dirty="0" smtClean="0">
                <a:solidFill>
                  <a:srgbClr val="FFFF00"/>
                </a:solidFill>
              </a:rPr>
              <a:t>8.5%</a:t>
            </a:r>
            <a:endParaRPr lang="en-US" b="1" dirty="0">
              <a:solidFill>
                <a:srgbClr val="FFFF00"/>
              </a:solidFill>
            </a:endParaRPr>
          </a:p>
        </p:txBody>
      </p:sp>
      <p:sp>
        <p:nvSpPr>
          <p:cNvPr id="8" name="TextBox 7"/>
          <p:cNvSpPr txBox="1"/>
          <p:nvPr/>
        </p:nvSpPr>
        <p:spPr>
          <a:xfrm>
            <a:off x="6290439" y="5029936"/>
            <a:ext cx="772513" cy="369332"/>
          </a:xfrm>
          <a:prstGeom prst="rect">
            <a:avLst/>
          </a:prstGeom>
          <a:noFill/>
        </p:spPr>
        <p:txBody>
          <a:bodyPr wrap="square" rtlCol="0">
            <a:spAutoFit/>
          </a:bodyPr>
          <a:lstStyle/>
          <a:p>
            <a:r>
              <a:rPr lang="en-US" b="1" dirty="0" smtClean="0">
                <a:solidFill>
                  <a:srgbClr val="FFFF00"/>
                </a:solidFill>
              </a:rPr>
              <a:t>20.2%</a:t>
            </a:r>
            <a:endParaRPr lang="en-US" b="1" dirty="0">
              <a:solidFill>
                <a:srgbClr val="FFFF00"/>
              </a:solidFill>
            </a:endParaRPr>
          </a:p>
        </p:txBody>
      </p:sp>
      <p:sp>
        <p:nvSpPr>
          <p:cNvPr id="9" name="TextBox 8"/>
          <p:cNvSpPr txBox="1"/>
          <p:nvPr/>
        </p:nvSpPr>
        <p:spPr>
          <a:xfrm>
            <a:off x="7588469" y="5399268"/>
            <a:ext cx="763213" cy="369332"/>
          </a:xfrm>
          <a:prstGeom prst="rect">
            <a:avLst/>
          </a:prstGeom>
          <a:noFill/>
        </p:spPr>
        <p:txBody>
          <a:bodyPr wrap="square" rtlCol="0">
            <a:spAutoFit/>
          </a:bodyPr>
          <a:lstStyle/>
          <a:p>
            <a:r>
              <a:rPr lang="en-US" b="1" dirty="0" smtClean="0">
                <a:solidFill>
                  <a:srgbClr val="FFFF00"/>
                </a:solidFill>
              </a:rPr>
              <a:t>10.6%</a:t>
            </a:r>
            <a:endParaRPr lang="en-US" b="1" dirty="0">
              <a:solidFill>
                <a:srgbClr val="FFFF00"/>
              </a:solidFill>
            </a:endParaRPr>
          </a:p>
        </p:txBody>
      </p:sp>
    </p:spTree>
    <p:extLst>
      <p:ext uri="{BB962C8B-B14F-4D97-AF65-F5344CB8AC3E}">
        <p14:creationId xmlns:p14="http://schemas.microsoft.com/office/powerpoint/2010/main" val="11223631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sz="3200" b="1" u="sng" kern="0" dirty="0">
                <a:solidFill>
                  <a:srgbClr val="CC0000"/>
                </a:solidFill>
                <a:latin typeface="Arial"/>
              </a:rPr>
              <a:t>Warm Mix Asphalt </a:t>
            </a:r>
            <a:endParaRPr lang="en-US" dirty="0"/>
          </a:p>
        </p:txBody>
      </p:sp>
      <p:sp>
        <p:nvSpPr>
          <p:cNvPr id="3" name="Content Placeholder 2"/>
          <p:cNvSpPr>
            <a:spLocks noGrp="1"/>
          </p:cNvSpPr>
          <p:nvPr>
            <p:ph idx="1"/>
          </p:nvPr>
        </p:nvSpPr>
        <p:spPr>
          <a:xfrm>
            <a:off x="240630" y="1507254"/>
            <a:ext cx="4143479" cy="5214221"/>
          </a:xfrm>
        </p:spPr>
        <p:txBody>
          <a:bodyPr>
            <a:normAutofit/>
          </a:bodyPr>
          <a:lstStyle/>
          <a:p>
            <a:pPr marL="457200" lvl="0" indent="-457200" defTabSz="914400" eaLnBrk="0" fontAlgn="base" hangingPunct="0">
              <a:spcAft>
                <a:spcPct val="0"/>
              </a:spcAft>
              <a:buClr>
                <a:srgbClr val="FF0000"/>
              </a:buClr>
              <a:buSzPct val="70000"/>
              <a:buFont typeface="Wingdings" pitchFamily="2" charset="2"/>
              <a:buChar char="Ø"/>
              <a:defRPr/>
            </a:pPr>
            <a:r>
              <a:rPr lang="en-US" sz="2400" kern="0" dirty="0">
                <a:solidFill>
                  <a:srgbClr val="000066"/>
                </a:solidFill>
                <a:latin typeface="Arial"/>
              </a:rPr>
              <a:t>WMA: Over </a:t>
            </a:r>
            <a:r>
              <a:rPr lang="en-US" sz="2400" kern="0" dirty="0" smtClean="0">
                <a:solidFill>
                  <a:srgbClr val="000066"/>
                </a:solidFill>
                <a:latin typeface="Arial"/>
              </a:rPr>
              <a:t>3.0 </a:t>
            </a:r>
            <a:r>
              <a:rPr lang="en-US" sz="2400" kern="0" dirty="0">
                <a:solidFill>
                  <a:srgbClr val="000066"/>
                </a:solidFill>
                <a:latin typeface="Arial"/>
              </a:rPr>
              <a:t>million tons placed to date since 2008-09 </a:t>
            </a:r>
          </a:p>
          <a:p>
            <a:pPr marL="723900" lvl="2" indent="0" defTabSz="914400" eaLnBrk="0" fontAlgn="base" hangingPunct="0">
              <a:spcAft>
                <a:spcPct val="0"/>
              </a:spcAft>
              <a:buClr>
                <a:srgbClr val="FF0000"/>
              </a:buClr>
              <a:buNone/>
              <a:defRPr/>
            </a:pPr>
            <a:endParaRPr lang="en-US" sz="1800" kern="0" dirty="0">
              <a:solidFill>
                <a:srgbClr val="000066"/>
              </a:solidFill>
              <a:latin typeface="Arial"/>
            </a:endParaRPr>
          </a:p>
          <a:p>
            <a:pPr marL="457200" lvl="0" indent="-457200" defTabSz="914400" eaLnBrk="0" fontAlgn="base" hangingPunct="0">
              <a:spcAft>
                <a:spcPct val="0"/>
              </a:spcAft>
              <a:buClr>
                <a:srgbClr val="FF0000"/>
              </a:buClr>
              <a:buSzPct val="70000"/>
              <a:buFont typeface="Wingdings" pitchFamily="2" charset="2"/>
              <a:buChar char="Ø"/>
              <a:defRPr/>
            </a:pPr>
            <a:r>
              <a:rPr lang="en-US" sz="2400" u="sng" kern="0" dirty="0">
                <a:solidFill>
                  <a:srgbClr val="000066"/>
                </a:solidFill>
                <a:latin typeface="Arial"/>
              </a:rPr>
              <a:t>WMA </a:t>
            </a:r>
            <a:r>
              <a:rPr lang="en-US" sz="2400" u="sng" kern="0" dirty="0" smtClean="0">
                <a:solidFill>
                  <a:srgbClr val="000066"/>
                </a:solidFill>
                <a:latin typeface="Arial"/>
              </a:rPr>
              <a:t>Status Approvals</a:t>
            </a:r>
          </a:p>
          <a:p>
            <a:pPr marL="0" lvl="0" indent="0" defTabSz="914400" eaLnBrk="0" fontAlgn="base" hangingPunct="0">
              <a:spcAft>
                <a:spcPct val="0"/>
              </a:spcAft>
              <a:buClr>
                <a:srgbClr val="FF0000"/>
              </a:buClr>
              <a:buSzPct val="70000"/>
              <a:buNone/>
              <a:defRPr/>
            </a:pPr>
            <a:r>
              <a:rPr lang="en-US" sz="2400" kern="0" dirty="0" smtClean="0">
                <a:solidFill>
                  <a:srgbClr val="000066"/>
                </a:solidFill>
                <a:latin typeface="Arial"/>
              </a:rPr>
              <a:t>  </a:t>
            </a:r>
            <a:r>
              <a:rPr lang="en-US" sz="2000" kern="0" dirty="0" smtClean="0">
                <a:solidFill>
                  <a:srgbClr val="FF0000"/>
                </a:solidFill>
                <a:latin typeface="Arial"/>
              </a:rPr>
              <a:t>Unlimited </a:t>
            </a:r>
            <a:r>
              <a:rPr lang="en-US" sz="1400" kern="0" dirty="0" smtClean="0">
                <a:solidFill>
                  <a:srgbClr val="FF0000"/>
                </a:solidFill>
                <a:latin typeface="Arial"/>
              </a:rPr>
              <a:t>(any route) </a:t>
            </a:r>
            <a:r>
              <a:rPr lang="en-US" sz="2000" kern="0" dirty="0" smtClean="0">
                <a:solidFill>
                  <a:srgbClr val="FF0000"/>
                </a:solidFill>
                <a:latin typeface="Arial"/>
              </a:rPr>
              <a:t>&gt; </a:t>
            </a:r>
            <a:r>
              <a:rPr lang="en-US" sz="2000" kern="0" dirty="0">
                <a:solidFill>
                  <a:srgbClr val="FF0000"/>
                </a:solidFill>
                <a:latin typeface="Arial"/>
              </a:rPr>
              <a:t>250,000 tons </a:t>
            </a:r>
            <a:endParaRPr lang="en-US" sz="2000" kern="0" dirty="0" smtClean="0">
              <a:solidFill>
                <a:srgbClr val="FF0000"/>
              </a:solidFill>
              <a:latin typeface="Arial"/>
            </a:endParaRPr>
          </a:p>
          <a:p>
            <a:pPr marL="0" lvl="0" indent="0" defTabSz="914400" eaLnBrk="0" fontAlgn="base" hangingPunct="0">
              <a:spcAft>
                <a:spcPct val="0"/>
              </a:spcAft>
              <a:buClr>
                <a:srgbClr val="FF0000"/>
              </a:buClr>
              <a:buSzPct val="70000"/>
              <a:buNone/>
              <a:defRPr/>
            </a:pPr>
            <a:r>
              <a:rPr lang="en-US" sz="2000" kern="0" dirty="0" smtClean="0">
                <a:solidFill>
                  <a:srgbClr val="FF0000"/>
                </a:solidFill>
                <a:latin typeface="Arial"/>
              </a:rPr>
              <a:t>   Limited </a:t>
            </a:r>
            <a:r>
              <a:rPr lang="en-US" sz="1400" kern="0" dirty="0" smtClean="0">
                <a:solidFill>
                  <a:srgbClr val="FF0000"/>
                </a:solidFill>
                <a:latin typeface="Arial"/>
              </a:rPr>
              <a:t>(US, NC, SR) </a:t>
            </a:r>
            <a:r>
              <a:rPr lang="en-US" sz="2000" kern="0" dirty="0" smtClean="0">
                <a:solidFill>
                  <a:srgbClr val="FF0000"/>
                </a:solidFill>
                <a:latin typeface="Arial"/>
              </a:rPr>
              <a:t>&gt; 75,000 </a:t>
            </a:r>
            <a:r>
              <a:rPr lang="en-US" sz="2000" kern="0" dirty="0">
                <a:solidFill>
                  <a:srgbClr val="FF0000"/>
                </a:solidFill>
                <a:latin typeface="Arial"/>
              </a:rPr>
              <a:t>tons</a:t>
            </a:r>
          </a:p>
          <a:p>
            <a:pPr marL="0" lvl="0" indent="0" defTabSz="914400" eaLnBrk="0" fontAlgn="base" hangingPunct="0">
              <a:spcAft>
                <a:spcPct val="0"/>
              </a:spcAft>
              <a:buClr>
                <a:srgbClr val="FF0000"/>
              </a:buClr>
              <a:buSzPct val="70000"/>
              <a:buNone/>
              <a:defRPr/>
            </a:pPr>
            <a:r>
              <a:rPr lang="en-US" sz="2000" kern="0" dirty="0" smtClean="0">
                <a:solidFill>
                  <a:srgbClr val="000066"/>
                </a:solidFill>
                <a:latin typeface="Arial"/>
              </a:rPr>
              <a:t>   </a:t>
            </a:r>
            <a:r>
              <a:rPr lang="en-US" sz="2000" kern="0" dirty="0" smtClean="0">
                <a:solidFill>
                  <a:srgbClr val="FF0000"/>
                </a:solidFill>
                <a:latin typeface="Arial"/>
              </a:rPr>
              <a:t>Trial </a:t>
            </a:r>
            <a:r>
              <a:rPr lang="en-US" sz="1400" kern="0" dirty="0" smtClean="0">
                <a:solidFill>
                  <a:srgbClr val="FF0000"/>
                </a:solidFill>
                <a:latin typeface="Arial"/>
              </a:rPr>
              <a:t>(NC, SR) approved for use</a:t>
            </a:r>
          </a:p>
          <a:p>
            <a:pPr marL="0" lvl="0" indent="0" defTabSz="914400" eaLnBrk="0" fontAlgn="base" hangingPunct="0">
              <a:spcAft>
                <a:spcPct val="0"/>
              </a:spcAft>
              <a:buClr>
                <a:srgbClr val="FF0000"/>
              </a:buClr>
              <a:buSzPct val="70000"/>
              <a:buNone/>
              <a:defRPr/>
            </a:pPr>
            <a:endParaRPr lang="en-US" sz="1400" kern="0" dirty="0" smtClean="0">
              <a:solidFill>
                <a:srgbClr val="FF0000"/>
              </a:solidFill>
              <a:latin typeface="Arial"/>
            </a:endParaRPr>
          </a:p>
          <a:p>
            <a:pPr marL="0" lvl="0" indent="0" defTabSz="914400" eaLnBrk="0" fontAlgn="base" hangingPunct="0">
              <a:spcAft>
                <a:spcPct val="0"/>
              </a:spcAft>
              <a:buClr>
                <a:srgbClr val="FF0000"/>
              </a:buClr>
              <a:buSzPct val="70000"/>
              <a:buNone/>
              <a:defRPr/>
            </a:pPr>
            <a:r>
              <a:rPr lang="en-US" sz="2000" kern="0" dirty="0" smtClean="0">
                <a:solidFill>
                  <a:srgbClr val="000066"/>
                </a:solidFill>
                <a:latin typeface="Arial"/>
              </a:rPr>
              <a:t>See </a:t>
            </a:r>
            <a:r>
              <a:rPr lang="en-US" sz="2000" kern="0" dirty="0">
                <a:solidFill>
                  <a:srgbClr val="000066"/>
                </a:solidFill>
                <a:latin typeface="Arial"/>
              </a:rPr>
              <a:t>Materials and Tests website for Approved List and Criteria</a:t>
            </a:r>
          </a:p>
          <a:p>
            <a:pPr marL="849313" lvl="1" indent="-457200" defTabSz="914400" eaLnBrk="0" fontAlgn="base" hangingPunct="0">
              <a:spcAft>
                <a:spcPct val="0"/>
              </a:spcAft>
              <a:buFont typeface="Arial" pitchFamily="34" charset="0"/>
              <a:buChar char="•"/>
              <a:defRPr/>
            </a:pPr>
            <a:r>
              <a:rPr lang="en-US" sz="2000" kern="0" dirty="0">
                <a:solidFill>
                  <a:srgbClr val="000066"/>
                </a:solidFill>
                <a:latin typeface="Arial"/>
              </a:rPr>
              <a:t>9 WMA </a:t>
            </a:r>
            <a:r>
              <a:rPr lang="en-US" sz="2000" kern="0" dirty="0" smtClean="0">
                <a:solidFill>
                  <a:srgbClr val="000066"/>
                </a:solidFill>
                <a:latin typeface="Arial"/>
              </a:rPr>
              <a:t>Processes </a:t>
            </a:r>
            <a:r>
              <a:rPr lang="en-US" sz="2000" kern="0" dirty="0">
                <a:solidFill>
                  <a:srgbClr val="000066"/>
                </a:solidFill>
                <a:latin typeface="Arial"/>
              </a:rPr>
              <a:t>on the Approved </a:t>
            </a:r>
            <a:r>
              <a:rPr lang="en-US" sz="2000" kern="0" dirty="0" smtClean="0">
                <a:solidFill>
                  <a:srgbClr val="000066"/>
                </a:solidFill>
                <a:latin typeface="Arial"/>
              </a:rPr>
              <a:t>List</a:t>
            </a:r>
          </a:p>
          <a:p>
            <a:pPr marL="849313" lvl="1" indent="-457200" defTabSz="914400" eaLnBrk="0" fontAlgn="base" hangingPunct="0">
              <a:spcAft>
                <a:spcPct val="0"/>
              </a:spcAft>
              <a:buFont typeface="Arial" pitchFamily="34" charset="0"/>
              <a:buChar char="•"/>
              <a:defRPr/>
            </a:pPr>
            <a:r>
              <a:rPr lang="en-US" sz="2000" kern="0" dirty="0" smtClean="0">
                <a:solidFill>
                  <a:srgbClr val="000066"/>
                </a:solidFill>
                <a:latin typeface="Arial"/>
              </a:rPr>
              <a:t>3 </a:t>
            </a:r>
            <a:r>
              <a:rPr lang="en-US" sz="2000" kern="0" dirty="0">
                <a:solidFill>
                  <a:srgbClr val="000066"/>
                </a:solidFill>
                <a:latin typeface="Arial"/>
              </a:rPr>
              <a:t>with “Unlimited</a:t>
            </a:r>
            <a:r>
              <a:rPr lang="en-US" sz="2000" kern="0" dirty="0" smtClean="0">
                <a:solidFill>
                  <a:srgbClr val="000066"/>
                </a:solidFill>
                <a:latin typeface="Arial"/>
              </a:rPr>
              <a:t>” status</a:t>
            </a:r>
            <a:endParaRPr lang="en-US" sz="2000" kern="0" dirty="0">
              <a:solidFill>
                <a:srgbClr val="000066"/>
              </a:solidFill>
              <a:latin typeface="Arial"/>
            </a:endParaRPr>
          </a:p>
          <a:p>
            <a:pPr marL="0" indent="0">
              <a:buNone/>
            </a:pPr>
            <a:endParaRPr lang="en-US" dirty="0"/>
          </a:p>
        </p:txBody>
      </p:sp>
      <p:sp>
        <p:nvSpPr>
          <p:cNvPr id="4" name="Slide Number Placeholder 3"/>
          <p:cNvSpPr>
            <a:spLocks noGrp="1"/>
          </p:cNvSpPr>
          <p:nvPr>
            <p:ph type="sldNum" sz="quarter" idx="4"/>
          </p:nvPr>
        </p:nvSpPr>
        <p:spPr/>
        <p:txBody>
          <a:bodyPr/>
          <a:lstStyle/>
          <a:p>
            <a:fld id="{3837B699-90FB-0343-9092-46385764B0C3}" type="slidenum">
              <a:rPr lang="en-US" smtClean="0"/>
              <a:pPr/>
              <a:t>8</a:t>
            </a:fld>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583963799"/>
              </p:ext>
            </p:extLst>
          </p:nvPr>
        </p:nvGraphicFramePr>
        <p:xfrm>
          <a:off x="4224338" y="492125"/>
          <a:ext cx="4919662" cy="6365875"/>
        </p:xfrm>
        <a:graphic>
          <a:graphicData uri="http://schemas.openxmlformats.org/presentationml/2006/ole">
            <mc:AlternateContent xmlns:mc="http://schemas.openxmlformats.org/markup-compatibility/2006">
              <mc:Choice xmlns:v="urn:schemas-microsoft-com:vml" Requires="v">
                <p:oleObj spid="_x0000_s7208" name="Acrobat Document" r:id="rId4" imgW="5829233" imgH="7543775" progId="AcroExch.Document.11">
                  <p:embed/>
                </p:oleObj>
              </mc:Choice>
              <mc:Fallback>
                <p:oleObj name="Acrobat Document" r:id="rId4" imgW="5829233" imgH="7543775" progId="AcroExch.Document.11">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24338" y="492125"/>
                        <a:ext cx="4919662" cy="636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6358729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7691" y="557048"/>
            <a:ext cx="7958240" cy="584775"/>
          </a:xfrm>
          <a:prstGeom prst="rect">
            <a:avLst/>
          </a:prstGeom>
        </p:spPr>
        <p:txBody>
          <a:bodyPr wrap="square">
            <a:spAutoFit/>
          </a:bodyPr>
          <a:lstStyle/>
          <a:p>
            <a:pPr defTabSz="457200"/>
            <a:r>
              <a:rPr lang="en-US" sz="3200" b="1" u="sng" dirty="0" smtClean="0">
                <a:solidFill>
                  <a:srgbClr val="C00000"/>
                </a:solidFill>
              </a:rPr>
              <a:t>WMA Tonnages – 9 Approved Processes!</a:t>
            </a:r>
            <a:endParaRPr lang="en-US" sz="3200" dirty="0">
              <a:solidFill>
                <a:prstClr val="black"/>
              </a:solidFill>
            </a:endParaRP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143005"/>
            <a:ext cx="8229600" cy="4983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ontent Placeholder 1"/>
          <p:cNvSpPr>
            <a:spLocks noGrp="1"/>
          </p:cNvSpPr>
          <p:nvPr>
            <p:ph/>
          </p:nvPr>
        </p:nvSpPr>
        <p:spPr/>
        <p:txBody>
          <a:bodyPr/>
          <a:lstStyle/>
          <a:p>
            <a:endParaRPr lang="en-US"/>
          </a:p>
        </p:txBody>
      </p:sp>
    </p:spTree>
    <p:extLst>
      <p:ext uri="{BB962C8B-B14F-4D97-AF65-F5344CB8AC3E}">
        <p14:creationId xmlns:p14="http://schemas.microsoft.com/office/powerpoint/2010/main" val="3919305188"/>
      </p:ext>
    </p:extLst>
  </p:cSld>
  <p:clrMapOvr>
    <a:masterClrMapping/>
  </p:clrMapOvr>
  <p:timing>
    <p:tnLst>
      <p:par>
        <p:cTn id="1" dur="indefinite" restart="never" nodeType="tmRoot"/>
      </p:par>
    </p:tnLst>
  </p:timing>
</p:sld>
</file>

<file path=ppt/theme/theme1.xml><?xml version="1.0" encoding="utf-8"?>
<a:theme xmlns:a="http://schemas.openxmlformats.org/drawingml/2006/main" name="NCDOT_PowerPoint_Template_Option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Internal Slide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CPM Team Meeting Present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ImageCreateDate xmlns="BB67B8F7-63B1-4DD1-BD7F-43855AE83E4D" xsi:nil="true"/>
    <_dlc_DocId xmlns="725b9b1f-91c5-4804-815f-3b5f0ffb0426">INSIDE-161-6</_dlc_DocId>
    <_dlc_DocIdUrl xmlns="725b9b1f-91c5-4804-815f-3b5f0ffb0426">
      <Url>https://inside.ncdot.gov/Business/_layouts/DocIdRedir.aspx?ID=INSIDE-161-6</Url>
      <Description>INSIDE-161-6</Description>
    </_dlc_DocIdUrl>
    <Category xmlns="bb67b8f7-63b1-4dd1-bd7f-43855ae83e4d">Templates</Category>
  </documentManagement>
</p:properties>
</file>

<file path=customXml/item3.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Image" ma:contentTypeID="0x0101009148F5A04DDD49CBA7127AADA5FB792B00AADE34325A8B49CDA8BB4DB53328F21400EE7069B8A6D6C641B3CB665A60392103" ma:contentTypeVersion="1" ma:contentTypeDescription="Upload an image." ma:contentTypeScope="" ma:versionID="fb8fde30daf9706e01965a05b78d4496">
  <xsd:schema xmlns:xsd="http://www.w3.org/2001/XMLSchema" xmlns:xs="http://www.w3.org/2001/XMLSchema" xmlns:p="http://schemas.microsoft.com/office/2006/metadata/properties" xmlns:ns1="http://schemas.microsoft.com/sharepoint/v3" xmlns:ns2="BB67B8F7-63B1-4DD1-BD7F-43855AE83E4D" xmlns:ns3="725b9b1f-91c5-4804-815f-3b5f0ffb0426" xmlns:ns4="bb67b8f7-63b1-4dd1-bd7f-43855ae83e4d" targetNamespace="http://schemas.microsoft.com/office/2006/metadata/properties" ma:root="true" ma:fieldsID="3054c60355a434af04c88775111de2f2" ns1:_="" ns2:_="" ns3:_="" ns4:_="">
    <xsd:import namespace="http://schemas.microsoft.com/sharepoint/v3"/>
    <xsd:import namespace="BB67B8F7-63B1-4DD1-BD7F-43855AE83E4D"/>
    <xsd:import namespace="725b9b1f-91c5-4804-815f-3b5f0ffb0426"/>
    <xsd:import namespace="bb67b8f7-63b1-4dd1-bd7f-43855ae83e4d"/>
    <xsd:element name="properties">
      <xsd:complexType>
        <xsd:sequence>
          <xsd:element name="documentManagement">
            <xsd:complexType>
              <xsd:all>
                <xsd:element ref="ns1:FileRef" minOccurs="0"/>
                <xsd:element ref="ns1:File_x0020_Type" minOccurs="0"/>
                <xsd:element ref="ns1:HTML_x0020_File_x0020_Type" minOccurs="0"/>
                <xsd:element ref="ns1:FSObjType" minOccurs="0"/>
                <xsd:element ref="ns2:ThumbnailExists" minOccurs="0"/>
                <xsd:element ref="ns2:PreviewExists" minOccurs="0"/>
                <xsd:element ref="ns2:ImageWidth" minOccurs="0"/>
                <xsd:element ref="ns2:ImageHeight" minOccurs="0"/>
                <xsd:element ref="ns2:ImageCreateDate" minOccurs="0"/>
                <xsd:element ref="ns3:_dlc_DocId" minOccurs="0"/>
                <xsd:element ref="ns3:_dlc_DocIdUrl" minOccurs="0"/>
                <xsd:element ref="ns3:_dlc_DocIdPersistId" minOccurs="0"/>
                <xsd:element ref="ns4:Category"/>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FileRef" ma:index="8" nillable="true" ma:displayName="URL Path" ma:hidden="true" ma:list="Docs" ma:internalName="FileRef" ma:readOnly="true" ma:showField="FullUrl">
      <xsd:simpleType>
        <xsd:restriction base="dms:Lookup"/>
      </xsd:simpleType>
    </xsd:element>
    <xsd:element name="File_x0020_Type" ma:index="9" nillable="true" ma:displayName="File Type" ma:hidden="true" ma:internalName="File_x0020_Type" ma:readOnly="true">
      <xsd:simpleType>
        <xsd:restriction base="dms:Text"/>
      </xsd:simpleType>
    </xsd:element>
    <xsd:element name="HTML_x0020_File_x0020_Type" ma:index="10" nillable="true" ma:displayName="HTML File Type" ma:hidden="true" ma:internalName="HTML_x0020_File_x0020_Type" ma:readOnly="true">
      <xsd:simpleType>
        <xsd:restriction base="dms:Text"/>
      </xsd:simpleType>
    </xsd:element>
    <xsd:element name="FSObjType" ma:index="11" nillable="true" ma:displayName="Item Type" ma:hidden="true" ma:list="Docs" ma:internalName="FSObjType" ma:readOnly="true" ma:showField="FSType">
      <xsd:simpleType>
        <xsd:restriction base="dms:Lookup"/>
      </xsd:simpleType>
    </xsd:element>
  </xsd:schema>
  <xsd:schema xmlns:xsd="http://www.w3.org/2001/XMLSchema" xmlns:xs="http://www.w3.org/2001/XMLSchema" xmlns:dms="http://schemas.microsoft.com/office/2006/documentManagement/types" xmlns:pc="http://schemas.microsoft.com/office/infopath/2007/PartnerControls" targetNamespace="BB67B8F7-63B1-4DD1-BD7F-43855AE83E4D" elementFormDefault="qualified">
    <xsd:import namespace="http://schemas.microsoft.com/office/2006/documentManagement/types"/>
    <xsd:import namespace="http://schemas.microsoft.com/office/infopath/2007/PartnerControls"/>
    <xsd:element name="ThumbnailExists" ma:index="18" nillable="true" ma:displayName="Thumbnail Exists" ma:default="FALSE" ma:hidden="true" ma:internalName="ThumbnailExists" ma:readOnly="true">
      <xsd:simpleType>
        <xsd:restriction base="dms:Boolean"/>
      </xsd:simpleType>
    </xsd:element>
    <xsd:element name="PreviewExists" ma:index="19" nillable="true" ma:displayName="Preview Exists" ma:default="FALSE" ma:hidden="true" ma:internalName="PreviewExists" ma:readOnly="true">
      <xsd:simpleType>
        <xsd:restriction base="dms:Boolean"/>
      </xsd:simpleType>
    </xsd:element>
    <xsd:element name="ImageWidth" ma:index="20" nillable="true" ma:displayName="Width" ma:internalName="ImageWidth" ma:readOnly="true">
      <xsd:simpleType>
        <xsd:restriction base="dms:Unknown"/>
      </xsd:simpleType>
    </xsd:element>
    <xsd:element name="ImageHeight" ma:index="22" nillable="true" ma:displayName="Height" ma:internalName="ImageHeight" ma:readOnly="true">
      <xsd:simpleType>
        <xsd:restriction base="dms:Unknown"/>
      </xsd:simpleType>
    </xsd:element>
    <xsd:element name="ImageCreateDate" ma:index="24" nillable="true" ma:displayName="Date Picture Taken" ma:format="DateTime" ma:hidden="true" ma:internalName="ImageCreate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725b9b1f-91c5-4804-815f-3b5f0ffb0426" elementFormDefault="qualified">
    <xsd:import namespace="http://schemas.microsoft.com/office/2006/documentManagement/types"/>
    <xsd:import namespace="http://schemas.microsoft.com/office/infopath/2007/PartnerControls"/>
    <xsd:element name="_dlc_DocId" ma:index="25" nillable="true" ma:displayName="Document ID Value" ma:description="The value of the document ID assigned to this item." ma:internalName="_dlc_DocId" ma:readOnly="true">
      <xsd:simpleType>
        <xsd:restriction base="dms:Text"/>
      </xsd:simpleType>
    </xsd:element>
    <xsd:element name="_dlc_DocIdUrl" ma:index="26"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7"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bb67b8f7-63b1-4dd1-bd7f-43855ae83e4d" elementFormDefault="qualified">
    <xsd:import namespace="http://schemas.microsoft.com/office/2006/documentManagement/types"/>
    <xsd:import namespace="http://schemas.microsoft.com/office/infopath/2007/PartnerControls"/>
    <xsd:element name="Category" ma:index="28" ma:displayName="Category" ma:format="Dropdown" ma:internalName="Category">
      <xsd:simpleType>
        <xsd:restriction base="dms:Choice">
          <xsd:enumeration value="Templates"/>
          <xsd:enumeration value="Content Templates"/>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ma:index="23" ma:displayName="Comments"/>
        <xsd:element name="keywords" minOccurs="0" maxOccurs="1" type="xsd:string" ma:index="14"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AFCC521-42FA-4BF8-A00C-D3C3160D81DE}">
  <ds:schemaRefs>
    <ds:schemaRef ds:uri="http://schemas.microsoft.com/sharepoint/v3/contenttype/forms"/>
  </ds:schemaRefs>
</ds:datastoreItem>
</file>

<file path=customXml/itemProps2.xml><?xml version="1.0" encoding="utf-8"?>
<ds:datastoreItem xmlns:ds="http://schemas.openxmlformats.org/officeDocument/2006/customXml" ds:itemID="{9CF90784-57EE-433B-8D13-A31DDDC53F35}">
  <ds:schemaRefs>
    <ds:schemaRef ds:uri="http://schemas.microsoft.com/sharepoint/v3"/>
    <ds:schemaRef ds:uri="http://purl.org/dc/terms/"/>
    <ds:schemaRef ds:uri="http://purl.org/dc/dcmitype/"/>
    <ds:schemaRef ds:uri="http://schemas.microsoft.com/office/2006/documentManagement/types"/>
    <ds:schemaRef ds:uri="725b9b1f-91c5-4804-815f-3b5f0ffb0426"/>
    <ds:schemaRef ds:uri="http://schemas.openxmlformats.org/package/2006/metadata/core-properties"/>
    <ds:schemaRef ds:uri="http://purl.org/dc/elements/1.1/"/>
    <ds:schemaRef ds:uri="http://schemas.microsoft.com/office/2006/metadata/properties"/>
    <ds:schemaRef ds:uri="http://schemas.microsoft.com/office/infopath/2007/PartnerControls"/>
    <ds:schemaRef ds:uri="bb67b8f7-63b1-4dd1-bd7f-43855ae83e4d"/>
    <ds:schemaRef ds:uri="BB67B8F7-63B1-4DD1-BD7F-43855AE83E4D"/>
    <ds:schemaRef ds:uri="http://www.w3.org/XML/1998/namespace"/>
  </ds:schemaRefs>
</ds:datastoreItem>
</file>

<file path=customXml/itemProps3.xml><?xml version="1.0" encoding="utf-8"?>
<ds:datastoreItem xmlns:ds="http://schemas.openxmlformats.org/officeDocument/2006/customXml" ds:itemID="{C5DAA661-6DAB-43BF-BB67-2556003B80E6}">
  <ds:schemaRefs>
    <ds:schemaRef ds:uri="http://schemas.microsoft.com/sharepoint/events"/>
  </ds:schemaRefs>
</ds:datastoreItem>
</file>

<file path=customXml/itemProps4.xml><?xml version="1.0" encoding="utf-8"?>
<ds:datastoreItem xmlns:ds="http://schemas.openxmlformats.org/officeDocument/2006/customXml" ds:itemID="{3F22F8B3-FED3-4DA0-896D-9502C64D68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BB67B8F7-63B1-4DD1-BD7F-43855AE83E4D"/>
    <ds:schemaRef ds:uri="725b9b1f-91c5-4804-815f-3b5f0ffb0426"/>
    <ds:schemaRef ds:uri="bb67b8f7-63b1-4dd1-bd7f-43855ae83e4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NCDOT_PowerPoint_Template_Option1</Template>
  <TotalTime>1251</TotalTime>
  <Words>1662</Words>
  <Application>Microsoft Office PowerPoint</Application>
  <PresentationFormat>On-screen Show (4:3)</PresentationFormat>
  <Paragraphs>375</Paragraphs>
  <Slides>36</Slides>
  <Notes>16</Notes>
  <HiddenSlides>0</HiddenSlides>
  <MMClips>0</MMClips>
  <ScaleCrop>false</ScaleCrop>
  <HeadingPairs>
    <vt:vector size="6" baseType="variant">
      <vt:variant>
        <vt:lpstr>Theme</vt:lpstr>
      </vt:variant>
      <vt:variant>
        <vt:i4>4</vt:i4>
      </vt:variant>
      <vt:variant>
        <vt:lpstr>Embedded OLE Servers</vt:lpstr>
      </vt:variant>
      <vt:variant>
        <vt:i4>1</vt:i4>
      </vt:variant>
      <vt:variant>
        <vt:lpstr>Slide Titles</vt:lpstr>
      </vt:variant>
      <vt:variant>
        <vt:i4>36</vt:i4>
      </vt:variant>
    </vt:vector>
  </HeadingPairs>
  <TitlesOfParts>
    <vt:vector size="41" baseType="lpstr">
      <vt:lpstr>NCDOT_PowerPoint_Template_Option1</vt:lpstr>
      <vt:lpstr>Internal Slide Master</vt:lpstr>
      <vt:lpstr>CPM Team Meeting Presentation</vt:lpstr>
      <vt:lpstr>1_Office Theme</vt:lpstr>
      <vt:lpstr>Acrobat Document</vt:lpstr>
      <vt:lpstr>PowerPoint Presentation</vt:lpstr>
      <vt:lpstr>PowerPoint Presentation</vt:lpstr>
      <vt:lpstr>PowerPoint Presentation</vt:lpstr>
      <vt:lpstr>PowerPoint Presentation</vt:lpstr>
      <vt:lpstr>Historical Funding for C/R Program</vt:lpstr>
      <vt:lpstr>PROGRAM-TONNAGE COMPARISON</vt:lpstr>
      <vt:lpstr>PowerPoint Presentation</vt:lpstr>
      <vt:lpstr>Warm Mix Asphalt </vt:lpstr>
      <vt:lpstr>PowerPoint Presentation</vt:lpstr>
      <vt:lpstr>PowerPoint Presentation</vt:lpstr>
      <vt:lpstr>PowerPoint Presentation</vt:lpstr>
      <vt:lpstr>Air &amp; Surface Temperatures</vt:lpstr>
      <vt:lpstr>Ultra-Thin Bonded Wearing Course with Alternate Method </vt:lpstr>
      <vt:lpstr>Ultra-Thin Bonded Wearing Course with Alternate Method – Special Provision</vt:lpstr>
      <vt:lpstr>S4.75A Mix</vt:lpstr>
      <vt:lpstr>S4.75A Mix</vt:lpstr>
      <vt:lpstr>Ground Tire Rubber Modified Asphalt</vt:lpstr>
      <vt:lpstr>PowerPoint Presentation</vt:lpstr>
      <vt:lpstr>Dispute Resolution Process - Density</vt:lpstr>
      <vt:lpstr>Temporary Traffic Control and Law Enforcement SPs for Resurfacing </vt:lpstr>
      <vt:lpstr>Contract Time Considerations for Resurfacing</vt:lpstr>
      <vt:lpstr>Disadvantaged Business Enterprise(DBE) Provision Changes</vt:lpstr>
      <vt:lpstr>Additional DBE Subcontractors</vt:lpstr>
      <vt:lpstr>Replacement of DBE Subcontractors</vt:lpstr>
      <vt:lpstr>DBE/MBE/WBE Replacement Request Form</vt:lpstr>
      <vt:lpstr>Replacement of DBE Subcontractors</vt:lpstr>
      <vt:lpstr>Prompt Payment</vt:lpstr>
      <vt:lpstr>PowerPoint Presentation</vt:lpstr>
      <vt:lpstr>Tablet Pilot Program &amp; QA Lab E-mails</vt:lpstr>
      <vt:lpstr>Asphalt Plants Sharepoint Site</vt:lpstr>
      <vt:lpstr>Materials and Tests Reorganization</vt:lpstr>
      <vt:lpstr>Materials and Tests Reorganization</vt:lpstr>
      <vt:lpstr>QMS Asphalt Classes</vt:lpstr>
      <vt:lpstr>Online Roadway Technician Course</vt:lpstr>
      <vt:lpstr>Comparison of Results</vt:lpstr>
      <vt:lpstr>Questions</vt:lpstr>
    </vt:vector>
  </TitlesOfParts>
  <Company>N.C. Dept. of Transportation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2014 CAPA Annual Meeting</dc:title>
  <dc:creator>Burley, Richard G</dc:creator>
  <cp:keywords>PowerPoint, template, option 1</cp:keywords>
  <dc:description>Ron Hancock's Presentation</dc:description>
  <cp:lastModifiedBy>Ellis Powell</cp:lastModifiedBy>
  <cp:revision>72</cp:revision>
  <dcterms:created xsi:type="dcterms:W3CDTF">2014-03-20T12:02:01Z</dcterms:created>
  <dcterms:modified xsi:type="dcterms:W3CDTF">2014-04-04T15:35:12Z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0x0101009148F5A04DDD49CBA7127AADA5FB792B00AADE34325A8B49CDA8BB4DB53328F21400EE7069B8A6D6C641B3CB665A60392103</vt:lpwstr>
  </property>
  <property fmtid="{D5CDD505-2E9C-101B-9397-08002B2CF9AE}" pid="3" name="_dlc_DocIdItemGuid">
    <vt:lpwstr>2e05fda2-5a58-49f7-8190-40d36fbbb149</vt:lpwstr>
  </property>
  <property fmtid="{D5CDD505-2E9C-101B-9397-08002B2CF9AE}" pid="4" name="Order">
    <vt:r8>600</vt:r8>
  </property>
</Properties>
</file>